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57" r:id="rId4"/>
    <p:sldId id="268" r:id="rId5"/>
    <p:sldId id="260" r:id="rId6"/>
    <p:sldId id="276" r:id="rId7"/>
    <p:sldId id="277" r:id="rId8"/>
    <p:sldId id="261" r:id="rId9"/>
    <p:sldId id="262" r:id="rId10"/>
    <p:sldId id="266" r:id="rId11"/>
    <p:sldId id="263" r:id="rId12"/>
    <p:sldId id="269" r:id="rId13"/>
    <p:sldId id="267" r:id="rId14"/>
    <p:sldId id="264" r:id="rId15"/>
    <p:sldId id="270" r:id="rId16"/>
    <p:sldId id="284" r:id="rId17"/>
    <p:sldId id="275" r:id="rId18"/>
    <p:sldId id="271" r:id="rId19"/>
    <p:sldId id="272" r:id="rId20"/>
    <p:sldId id="274" r:id="rId21"/>
    <p:sldId id="273" r:id="rId22"/>
    <p:sldId id="282" r:id="rId23"/>
    <p:sldId id="283" r:id="rId24"/>
    <p:sldId id="281" r:id="rId25"/>
    <p:sldId id="278" r:id="rId26"/>
    <p:sldId id="279" r:id="rId27"/>
    <p:sldId id="285" r:id="rId2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D4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8" autoAdjust="0"/>
    <p:restoredTop sz="94660"/>
  </p:normalViewPr>
  <p:slideViewPr>
    <p:cSldViewPr snapToGrid="0">
      <p:cViewPr>
        <p:scale>
          <a:sx n="90" d="100"/>
          <a:sy n="90" d="100"/>
        </p:scale>
        <p:origin x="732" y="4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fr-FR"/>
          </a:p>
        </p:txBody>
      </p:sp>
      <p:sp>
        <p:nvSpPr>
          <p:cNvPr id="4" name="Espace réservé de la date 3"/>
          <p:cNvSpPr>
            <a:spLocks noGrp="1"/>
          </p:cNvSpPr>
          <p:nvPr>
            <p:ph type="dt" sz="half" idx="10"/>
          </p:nvPr>
        </p:nvSpPr>
        <p:spPr/>
        <p:txBody>
          <a:bodyPr/>
          <a:lstStyle/>
          <a:p>
            <a:fld id="{59BDA9C3-AF8F-4D0F-B138-B6665719F24F}" type="datetimeFigureOut">
              <a:rPr lang="fr-FR" smtClean="0"/>
              <a:t>23/06/2022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8172E5E-F908-49F8-B7D6-E7C647FF0C35}" type="slidenum">
              <a:rPr lang="fr-FR" smtClean="0"/>
              <a:t>‹N°›</a:t>
            </a:fld>
            <a:endParaRPr lang="fr-FR"/>
          </a:p>
        </p:txBody>
      </p:sp>
    </p:spTree>
    <p:extLst>
      <p:ext uri="{BB962C8B-B14F-4D97-AF65-F5344CB8AC3E}">
        <p14:creationId xmlns:p14="http://schemas.microsoft.com/office/powerpoint/2010/main" val="3449491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59BDA9C3-AF8F-4D0F-B138-B6665719F24F}" type="datetimeFigureOut">
              <a:rPr lang="fr-FR" smtClean="0"/>
              <a:t>23/06/2022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8172E5E-F908-49F8-B7D6-E7C647FF0C35}" type="slidenum">
              <a:rPr lang="fr-FR" smtClean="0"/>
              <a:t>‹N°›</a:t>
            </a:fld>
            <a:endParaRPr lang="fr-FR"/>
          </a:p>
        </p:txBody>
      </p:sp>
    </p:spTree>
    <p:extLst>
      <p:ext uri="{BB962C8B-B14F-4D97-AF65-F5344CB8AC3E}">
        <p14:creationId xmlns:p14="http://schemas.microsoft.com/office/powerpoint/2010/main" val="2991148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59BDA9C3-AF8F-4D0F-B138-B6665719F24F}" type="datetimeFigureOut">
              <a:rPr lang="fr-FR" smtClean="0"/>
              <a:t>23/06/2022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8172E5E-F908-49F8-B7D6-E7C647FF0C35}" type="slidenum">
              <a:rPr lang="fr-FR" smtClean="0"/>
              <a:t>‹N°›</a:t>
            </a:fld>
            <a:endParaRPr lang="fr-FR"/>
          </a:p>
        </p:txBody>
      </p:sp>
    </p:spTree>
    <p:extLst>
      <p:ext uri="{BB962C8B-B14F-4D97-AF65-F5344CB8AC3E}">
        <p14:creationId xmlns:p14="http://schemas.microsoft.com/office/powerpoint/2010/main" val="2647415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59BDA9C3-AF8F-4D0F-B138-B6665719F24F}" type="datetimeFigureOut">
              <a:rPr lang="fr-FR" smtClean="0"/>
              <a:t>23/06/2022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8172E5E-F908-49F8-B7D6-E7C647FF0C35}" type="slidenum">
              <a:rPr lang="fr-FR" smtClean="0"/>
              <a:t>‹N°›</a:t>
            </a:fld>
            <a:endParaRPr lang="fr-FR"/>
          </a:p>
        </p:txBody>
      </p:sp>
    </p:spTree>
    <p:extLst>
      <p:ext uri="{BB962C8B-B14F-4D97-AF65-F5344CB8AC3E}">
        <p14:creationId xmlns:p14="http://schemas.microsoft.com/office/powerpoint/2010/main" val="550582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
        <p:nvSpPr>
          <p:cNvPr id="4" name="Espace réservé de la date 3"/>
          <p:cNvSpPr>
            <a:spLocks noGrp="1"/>
          </p:cNvSpPr>
          <p:nvPr>
            <p:ph type="dt" sz="half" idx="10"/>
          </p:nvPr>
        </p:nvSpPr>
        <p:spPr/>
        <p:txBody>
          <a:bodyPr/>
          <a:lstStyle/>
          <a:p>
            <a:fld id="{59BDA9C3-AF8F-4D0F-B138-B6665719F24F}" type="datetimeFigureOut">
              <a:rPr lang="fr-FR" smtClean="0"/>
              <a:t>23/06/2022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8172E5E-F908-49F8-B7D6-E7C647FF0C35}" type="slidenum">
              <a:rPr lang="fr-FR" smtClean="0"/>
              <a:t>‹N°›</a:t>
            </a:fld>
            <a:endParaRPr lang="fr-FR"/>
          </a:p>
        </p:txBody>
      </p:sp>
    </p:spTree>
    <p:extLst>
      <p:ext uri="{BB962C8B-B14F-4D97-AF65-F5344CB8AC3E}">
        <p14:creationId xmlns:p14="http://schemas.microsoft.com/office/powerpoint/2010/main" val="1999072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59BDA9C3-AF8F-4D0F-B138-B6665719F24F}" type="datetimeFigureOut">
              <a:rPr lang="fr-FR" smtClean="0"/>
              <a:t>23/06/2022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F8172E5E-F908-49F8-B7D6-E7C647FF0C35}" type="slidenum">
              <a:rPr lang="fr-FR" smtClean="0"/>
              <a:t>‹N°›</a:t>
            </a:fld>
            <a:endParaRPr lang="fr-FR"/>
          </a:p>
        </p:txBody>
      </p:sp>
    </p:spTree>
    <p:extLst>
      <p:ext uri="{BB962C8B-B14F-4D97-AF65-F5344CB8AC3E}">
        <p14:creationId xmlns:p14="http://schemas.microsoft.com/office/powerpoint/2010/main" val="3415887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59BDA9C3-AF8F-4D0F-B138-B6665719F24F}" type="datetimeFigureOut">
              <a:rPr lang="fr-FR" smtClean="0"/>
              <a:t>23/06/2022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F8172E5E-F908-49F8-B7D6-E7C647FF0C35}" type="slidenum">
              <a:rPr lang="fr-FR" smtClean="0"/>
              <a:t>‹N°›</a:t>
            </a:fld>
            <a:endParaRPr lang="fr-FR"/>
          </a:p>
        </p:txBody>
      </p:sp>
    </p:spTree>
    <p:extLst>
      <p:ext uri="{BB962C8B-B14F-4D97-AF65-F5344CB8AC3E}">
        <p14:creationId xmlns:p14="http://schemas.microsoft.com/office/powerpoint/2010/main" val="461255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59BDA9C3-AF8F-4D0F-B138-B6665719F24F}" type="datetimeFigureOut">
              <a:rPr lang="fr-FR" smtClean="0"/>
              <a:t>23/06/2022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F8172E5E-F908-49F8-B7D6-E7C647FF0C35}" type="slidenum">
              <a:rPr lang="fr-FR" smtClean="0"/>
              <a:t>‹N°›</a:t>
            </a:fld>
            <a:endParaRPr lang="fr-FR"/>
          </a:p>
        </p:txBody>
      </p:sp>
    </p:spTree>
    <p:extLst>
      <p:ext uri="{BB962C8B-B14F-4D97-AF65-F5344CB8AC3E}">
        <p14:creationId xmlns:p14="http://schemas.microsoft.com/office/powerpoint/2010/main" val="3296383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59BDA9C3-AF8F-4D0F-B138-B6665719F24F}" type="datetimeFigureOut">
              <a:rPr lang="fr-FR" smtClean="0"/>
              <a:t>23/06/2022</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F8172E5E-F908-49F8-B7D6-E7C647FF0C35}" type="slidenum">
              <a:rPr lang="fr-FR" smtClean="0"/>
              <a:t>‹N°›</a:t>
            </a:fld>
            <a:endParaRPr lang="fr-FR"/>
          </a:p>
        </p:txBody>
      </p:sp>
    </p:spTree>
    <p:extLst>
      <p:ext uri="{BB962C8B-B14F-4D97-AF65-F5344CB8AC3E}">
        <p14:creationId xmlns:p14="http://schemas.microsoft.com/office/powerpoint/2010/main" val="3085831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59BDA9C3-AF8F-4D0F-B138-B6665719F24F}" type="datetimeFigureOut">
              <a:rPr lang="fr-FR" smtClean="0"/>
              <a:t>23/06/2022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F8172E5E-F908-49F8-B7D6-E7C647FF0C35}" type="slidenum">
              <a:rPr lang="fr-FR" smtClean="0"/>
              <a:t>‹N°›</a:t>
            </a:fld>
            <a:endParaRPr lang="fr-FR"/>
          </a:p>
        </p:txBody>
      </p:sp>
    </p:spTree>
    <p:extLst>
      <p:ext uri="{BB962C8B-B14F-4D97-AF65-F5344CB8AC3E}">
        <p14:creationId xmlns:p14="http://schemas.microsoft.com/office/powerpoint/2010/main" val="888732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59BDA9C3-AF8F-4D0F-B138-B6665719F24F}" type="datetimeFigureOut">
              <a:rPr lang="fr-FR" smtClean="0"/>
              <a:t>23/06/2022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F8172E5E-F908-49F8-B7D6-E7C647FF0C35}" type="slidenum">
              <a:rPr lang="fr-FR" smtClean="0"/>
              <a:t>‹N°›</a:t>
            </a:fld>
            <a:endParaRPr lang="fr-FR"/>
          </a:p>
        </p:txBody>
      </p:sp>
    </p:spTree>
    <p:extLst>
      <p:ext uri="{BB962C8B-B14F-4D97-AF65-F5344CB8AC3E}">
        <p14:creationId xmlns:p14="http://schemas.microsoft.com/office/powerpoint/2010/main" val="3463297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BDA9C3-AF8F-4D0F-B138-B6665719F24F}" type="datetimeFigureOut">
              <a:rPr lang="fr-FR" smtClean="0"/>
              <a:t>23/06/2022</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172E5E-F908-49F8-B7D6-E7C647FF0C35}" type="slidenum">
              <a:rPr lang="fr-FR" smtClean="0"/>
              <a:t>‹N°›</a:t>
            </a:fld>
            <a:endParaRPr lang="fr-FR"/>
          </a:p>
        </p:txBody>
      </p:sp>
    </p:spTree>
    <p:extLst>
      <p:ext uri="{BB962C8B-B14F-4D97-AF65-F5344CB8AC3E}">
        <p14:creationId xmlns:p14="http://schemas.microsoft.com/office/powerpoint/2010/main" val="39875565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fr.wikipedia.org/wiki/Pierre_Beauchamp" TargetMode="External"/><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upload.wikimedia.org/wikipedia/commons/9/9a/Paris_map_1672_%28Jouvin_de_Rochefort%29_1-4_reduction_-_Gallica.jpg" TargetMode="External"/><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hyperlink" Target="https://fr.wikipedia.org/wiki/Plans_de_Paris"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hyperlink" Target="https://www.midilibre.fr/2019/08/15/le-domaine-de-la-grange-des-pres-entre-histoire-et-modernite,8361328.php" TargetMode="External"/><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hyperlink" Target="http://toutmoliere.net/IMG/pdf/amour_medecin.pdf"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video" Target="https://www.youtube.com/embed/Aa75UADat84"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t1QZcELI3j4" TargetMode="External"/><Relationship Id="rId2" Type="http://schemas.openxmlformats.org/officeDocument/2006/relationships/hyperlink" Target="https://www.youtube.com/watch?v=pYW3B4Hn00s"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smtClean="0"/>
              <a:t>Le Malade imaginaire</a:t>
            </a:r>
            <a:endParaRPr lang="fr-FR"/>
          </a:p>
        </p:txBody>
      </p:sp>
      <p:sp>
        <p:nvSpPr>
          <p:cNvPr id="3" name="Sous-titre 2"/>
          <p:cNvSpPr>
            <a:spLocks noGrp="1"/>
          </p:cNvSpPr>
          <p:nvPr>
            <p:ph type="subTitle" idx="1"/>
          </p:nvPr>
        </p:nvSpPr>
        <p:spPr/>
        <p:txBody>
          <a:bodyPr/>
          <a:lstStyle/>
          <a:p>
            <a:r>
              <a:rPr lang="fr-FR" smtClean="0"/>
              <a:t>Molière</a:t>
            </a:r>
          </a:p>
          <a:p>
            <a:r>
              <a:rPr lang="fr-FR" smtClean="0"/>
              <a:t>Bac de français</a:t>
            </a:r>
            <a:endParaRPr lang="fr-FR"/>
          </a:p>
        </p:txBody>
      </p:sp>
    </p:spTree>
    <p:extLst>
      <p:ext uri="{BB962C8B-B14F-4D97-AF65-F5344CB8AC3E}">
        <p14:creationId xmlns:p14="http://schemas.microsoft.com/office/powerpoint/2010/main" val="2956412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4332" y="605755"/>
            <a:ext cx="5067300" cy="6067425"/>
          </a:xfrm>
          <a:prstGeom prst="rect">
            <a:avLst/>
          </a:prstGeom>
        </p:spPr>
      </p:pic>
      <p:sp>
        <p:nvSpPr>
          <p:cNvPr id="2" name="Titre 1"/>
          <p:cNvSpPr>
            <a:spLocks noGrp="1"/>
          </p:cNvSpPr>
          <p:nvPr>
            <p:ph type="title"/>
          </p:nvPr>
        </p:nvSpPr>
        <p:spPr>
          <a:xfrm>
            <a:off x="204716" y="0"/>
            <a:ext cx="9471547" cy="1325563"/>
          </a:xfrm>
        </p:spPr>
        <p:txBody>
          <a:bodyPr/>
          <a:lstStyle/>
          <a:p>
            <a:r>
              <a:rPr lang="fr-FR" smtClean="0"/>
              <a:t>Jean-Baptiste Lully (1632-1687)</a:t>
            </a:r>
            <a:endParaRPr lang="fr-FR"/>
          </a:p>
        </p:txBody>
      </p:sp>
      <p:sp>
        <p:nvSpPr>
          <p:cNvPr id="3" name="Rectangle 2"/>
          <p:cNvSpPr/>
          <p:nvPr/>
        </p:nvSpPr>
        <p:spPr>
          <a:xfrm>
            <a:off x="204716" y="1310185"/>
            <a:ext cx="6710433" cy="5016758"/>
          </a:xfrm>
          <a:prstGeom prst="rect">
            <a:avLst/>
          </a:prstGeom>
        </p:spPr>
        <p:txBody>
          <a:bodyPr wrap="square">
            <a:spAutoFit/>
          </a:bodyPr>
          <a:lstStyle/>
          <a:p>
            <a:r>
              <a:rPr lang="fr-FR" sz="2000" smtClean="0"/>
              <a:t>Jean-Baptiste Lully (ou Giovanni Battista Lulli en italien) né à Florence le 28 novembre 1632 et mort à Paris le 22 mars 1687, est un </a:t>
            </a:r>
            <a:r>
              <a:rPr lang="fr-FR" sz="2000" b="1" smtClean="0"/>
              <a:t>compositeur</a:t>
            </a:r>
            <a:r>
              <a:rPr lang="fr-FR" sz="2000" smtClean="0"/>
              <a:t> et </a:t>
            </a:r>
            <a:r>
              <a:rPr lang="fr-FR" sz="2000" b="1" smtClean="0"/>
              <a:t>violoniste</a:t>
            </a:r>
            <a:r>
              <a:rPr lang="fr-FR" sz="2000" smtClean="0"/>
              <a:t> de la période </a:t>
            </a:r>
            <a:r>
              <a:rPr lang="fr-FR" sz="2000" b="1" smtClean="0"/>
              <a:t>baroque</a:t>
            </a:r>
            <a:r>
              <a:rPr lang="fr-FR" sz="2000" smtClean="0"/>
              <a:t> actif en France sous le règne de </a:t>
            </a:r>
            <a:r>
              <a:rPr lang="fr-FR" sz="2000" b="1" smtClean="0"/>
              <a:t>Louis XIV</a:t>
            </a:r>
            <a:r>
              <a:rPr lang="fr-FR" sz="2000" smtClean="0"/>
              <a:t>. </a:t>
            </a:r>
            <a:r>
              <a:rPr lang="fr-FR" sz="2000" b="1" smtClean="0"/>
              <a:t>Naturalisé français </a:t>
            </a:r>
            <a:r>
              <a:rPr lang="fr-FR" sz="2000" smtClean="0"/>
              <a:t>en 1661, il est nommé, la même année, surintendant de la musique du roi et l'année suivante maître de musique de la famille royale.</a:t>
            </a:r>
          </a:p>
          <a:p>
            <a:endParaRPr lang="fr-FR" sz="2000" smtClean="0"/>
          </a:p>
          <a:p>
            <a:r>
              <a:rPr lang="fr-FR" sz="2000" smtClean="0"/>
              <a:t>Par ses dons de musicien et d'organisateur comme de courtisan, voire d'intrigant, </a:t>
            </a:r>
            <a:r>
              <a:rPr lang="fr-FR" sz="2000" b="1" smtClean="0"/>
              <a:t>Lully domine la vie musicale en France à l'époque du Roi-Soleil</a:t>
            </a:r>
            <a:r>
              <a:rPr lang="fr-FR" sz="2000" smtClean="0"/>
              <a:t>. Il conçoit et organise plusieurs formes de musique : la </a:t>
            </a:r>
            <a:r>
              <a:rPr lang="fr-FR" sz="2000" b="1" smtClean="0"/>
              <a:t>tragédie en musique</a:t>
            </a:r>
            <a:r>
              <a:rPr lang="fr-FR" sz="2000" smtClean="0"/>
              <a:t>, le </a:t>
            </a:r>
            <a:r>
              <a:rPr lang="fr-FR" sz="2000" b="1" smtClean="0"/>
              <a:t>grand motet</a:t>
            </a:r>
            <a:r>
              <a:rPr lang="fr-FR" sz="2000" smtClean="0"/>
              <a:t>, l'</a:t>
            </a:r>
            <a:r>
              <a:rPr lang="fr-FR" sz="2000" b="1" smtClean="0"/>
              <a:t>ouverture à la française</a:t>
            </a:r>
            <a:r>
              <a:rPr lang="fr-FR" sz="2000" smtClean="0"/>
              <a:t>. Son influence s'exerce sur toute la musique européenne contemporaine. Des compositeurs éminents tels Henry </a:t>
            </a:r>
            <a:r>
              <a:rPr lang="fr-FR" sz="2000" b="1" smtClean="0"/>
              <a:t>Purcell</a:t>
            </a:r>
            <a:r>
              <a:rPr lang="fr-FR" sz="2000" smtClean="0"/>
              <a:t>, Georg Friedrich </a:t>
            </a:r>
            <a:r>
              <a:rPr lang="fr-FR" sz="2000" b="1" smtClean="0"/>
              <a:t>Haendel</a:t>
            </a:r>
            <a:r>
              <a:rPr lang="fr-FR" sz="2000" smtClean="0"/>
              <a:t>, Jean-Sébastien </a:t>
            </a:r>
            <a:r>
              <a:rPr lang="fr-FR" sz="2000" b="1" smtClean="0"/>
              <a:t>Bach</a:t>
            </a:r>
            <a:r>
              <a:rPr lang="fr-FR" sz="2000" smtClean="0"/>
              <a:t> ou Jean-Philippe </a:t>
            </a:r>
            <a:r>
              <a:rPr lang="fr-FR" sz="2000" b="1" smtClean="0"/>
              <a:t>Rameau</a:t>
            </a:r>
            <a:r>
              <a:rPr lang="fr-FR" sz="2000" smtClean="0"/>
              <a:t> lui sont redevables. </a:t>
            </a:r>
            <a:endParaRPr lang="fr-FR" sz="2000"/>
          </a:p>
        </p:txBody>
      </p:sp>
    </p:spTree>
    <p:extLst>
      <p:ext uri="{BB962C8B-B14F-4D97-AF65-F5344CB8AC3E}">
        <p14:creationId xmlns:p14="http://schemas.microsoft.com/office/powerpoint/2010/main" val="41405130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8722"/>
            <a:ext cx="5338011" cy="1325563"/>
          </a:xfrm>
        </p:spPr>
        <p:txBody>
          <a:bodyPr/>
          <a:lstStyle/>
          <a:p>
            <a:pPr algn="ctr"/>
            <a:r>
              <a:rPr lang="fr-FR" smtClean="0"/>
              <a:t>La Comédie-Ballet</a:t>
            </a:r>
            <a:endParaRPr lang="fr-FR"/>
          </a:p>
        </p:txBody>
      </p:sp>
      <p:sp>
        <p:nvSpPr>
          <p:cNvPr id="4" name="Rectangle 3"/>
          <p:cNvSpPr/>
          <p:nvPr/>
        </p:nvSpPr>
        <p:spPr>
          <a:xfrm>
            <a:off x="191070" y="1364285"/>
            <a:ext cx="5985142" cy="4524315"/>
          </a:xfrm>
          <a:prstGeom prst="rect">
            <a:avLst/>
          </a:prstGeom>
        </p:spPr>
        <p:txBody>
          <a:bodyPr wrap="square">
            <a:spAutoFit/>
          </a:bodyPr>
          <a:lstStyle/>
          <a:p>
            <a:pPr algn="just"/>
            <a:r>
              <a:rPr lang="fr-FR" smtClean="0"/>
              <a:t>Genre </a:t>
            </a:r>
            <a:r>
              <a:rPr lang="fr-FR" b="1" smtClean="0"/>
              <a:t>dramatique</a:t>
            </a:r>
            <a:r>
              <a:rPr lang="fr-FR" smtClean="0"/>
              <a:t>, </a:t>
            </a:r>
            <a:r>
              <a:rPr lang="fr-FR" b="1" smtClean="0"/>
              <a:t>chantant</a:t>
            </a:r>
            <a:r>
              <a:rPr lang="fr-FR" smtClean="0"/>
              <a:t> et </a:t>
            </a:r>
            <a:r>
              <a:rPr lang="fr-FR" b="1" smtClean="0"/>
              <a:t>chorégraphique</a:t>
            </a:r>
            <a:r>
              <a:rPr lang="fr-FR" smtClean="0"/>
              <a:t>, la comédie-ballet est inventée par </a:t>
            </a:r>
            <a:r>
              <a:rPr lang="fr-FR" b="1" smtClean="0"/>
              <a:t>Molière</a:t>
            </a:r>
            <a:r>
              <a:rPr lang="fr-FR" smtClean="0"/>
              <a:t> et </a:t>
            </a:r>
            <a:r>
              <a:rPr lang="fr-FR" b="1" smtClean="0"/>
              <a:t>Jean-Baptiste Lully </a:t>
            </a:r>
            <a:r>
              <a:rPr lang="fr-FR" smtClean="0"/>
              <a:t>en 1661, pour leur pièce </a:t>
            </a:r>
            <a:r>
              <a:rPr lang="fr-FR" b="1" i="1" smtClean="0"/>
              <a:t>Les Fâcheux</a:t>
            </a:r>
            <a:r>
              <a:rPr lang="fr-FR" smtClean="0"/>
              <a:t>. Cette pièce fut donnée en août 1661 au château de </a:t>
            </a:r>
            <a:r>
              <a:rPr lang="fr-FR" b="1" smtClean="0"/>
              <a:t>Vaux-le-Vicomte</a:t>
            </a:r>
            <a:r>
              <a:rPr lang="fr-FR" smtClean="0"/>
              <a:t> lors d'une fameuse fête à l'italienne organisée par </a:t>
            </a:r>
            <a:r>
              <a:rPr lang="fr-FR" b="1" smtClean="0"/>
              <a:t>Nicolas Fouquet </a:t>
            </a:r>
            <a:r>
              <a:rPr lang="fr-FR" smtClean="0"/>
              <a:t>en l'honneur du « plus grand roi du monde ».</a:t>
            </a:r>
          </a:p>
          <a:p>
            <a:endParaRPr lang="fr-FR" smtClean="0"/>
          </a:p>
          <a:p>
            <a:pPr algn="just"/>
            <a:r>
              <a:rPr lang="fr-FR" smtClean="0"/>
              <a:t>Mêlant la musique et la danse dans une action unique (contrairement à l'</a:t>
            </a:r>
            <a:r>
              <a:rPr lang="fr-FR" b="1" smtClean="0"/>
              <a:t>opéra-ballet</a:t>
            </a:r>
            <a:r>
              <a:rPr lang="fr-FR" smtClean="0"/>
              <a:t>, plus composite), la </a:t>
            </a:r>
            <a:r>
              <a:rPr lang="fr-FR" b="1" smtClean="0"/>
              <a:t>comédie-ballet</a:t>
            </a:r>
            <a:r>
              <a:rPr lang="fr-FR" smtClean="0"/>
              <a:t> traite des sujets contemporains et montre des personnages ordinaires de la vie quotidienne. Le </a:t>
            </a:r>
            <a:r>
              <a:rPr lang="fr-FR" b="1" smtClean="0"/>
              <a:t>mariage</a:t>
            </a:r>
            <a:r>
              <a:rPr lang="fr-FR" smtClean="0"/>
              <a:t> en est souvent le thème central.</a:t>
            </a:r>
          </a:p>
          <a:p>
            <a:endParaRPr lang="fr-FR" smtClean="0"/>
          </a:p>
          <a:p>
            <a:pPr algn="just"/>
            <a:r>
              <a:rPr lang="fr-FR" smtClean="0"/>
              <a:t>Le </a:t>
            </a:r>
            <a:r>
              <a:rPr lang="fr-FR" b="1" smtClean="0"/>
              <a:t>trio Molière-Lully-Beauchamp </a:t>
            </a:r>
            <a:r>
              <a:rPr lang="fr-FR" smtClean="0"/>
              <a:t>créa une demi-douzaine d'œuvres, mais le genre déclina après la mort de Molière dès 1673. </a:t>
            </a:r>
            <a:endParaRPr lang="fr-FR"/>
          </a:p>
        </p:txBody>
      </p:sp>
      <p:pic>
        <p:nvPicPr>
          <p:cNvPr id="3" name="Image 2"/>
          <p:cNvPicPr>
            <a:picLocks noChangeAspect="1"/>
          </p:cNvPicPr>
          <p:nvPr/>
        </p:nvPicPr>
        <p:blipFill>
          <a:blip r:embed="rId2"/>
          <a:stretch>
            <a:fillRect/>
          </a:stretch>
        </p:blipFill>
        <p:spPr>
          <a:xfrm>
            <a:off x="8099947" y="4246209"/>
            <a:ext cx="2181737" cy="2611791"/>
          </a:xfrm>
          <a:prstGeom prst="rect">
            <a:avLst/>
          </a:prstGeom>
        </p:spPr>
      </p:pic>
    </p:spTree>
    <p:extLst>
      <p:ext uri="{BB962C8B-B14F-4D97-AF65-F5344CB8AC3E}">
        <p14:creationId xmlns:p14="http://schemas.microsoft.com/office/powerpoint/2010/main" val="15876984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5181" y="0"/>
            <a:ext cx="8930108" cy="1325563"/>
          </a:xfrm>
          <a:solidFill>
            <a:schemeClr val="bg1">
              <a:lumMod val="95000"/>
            </a:schemeClr>
          </a:solidFill>
        </p:spPr>
        <p:txBody>
          <a:bodyPr/>
          <a:lstStyle/>
          <a:p>
            <a:r>
              <a:rPr lang="fr-FR" smtClean="0"/>
              <a:t>Pierre Beauchamp</a:t>
            </a:r>
            <a:endParaRPr lang="fr-FR"/>
          </a:p>
        </p:txBody>
      </p:sp>
      <p:pic>
        <p:nvPicPr>
          <p:cNvPr id="5" name="Image 4"/>
          <p:cNvPicPr>
            <a:picLocks noChangeAspect="1"/>
          </p:cNvPicPr>
          <p:nvPr/>
        </p:nvPicPr>
        <p:blipFill>
          <a:blip r:embed="rId2"/>
          <a:stretch>
            <a:fillRect/>
          </a:stretch>
        </p:blipFill>
        <p:spPr>
          <a:xfrm>
            <a:off x="8623005" y="897683"/>
            <a:ext cx="3261891" cy="3291545"/>
          </a:xfrm>
          <a:prstGeom prst="rect">
            <a:avLst/>
          </a:prstGeom>
        </p:spPr>
      </p:pic>
      <p:sp>
        <p:nvSpPr>
          <p:cNvPr id="6" name="Rectangle 5"/>
          <p:cNvSpPr/>
          <p:nvPr/>
        </p:nvSpPr>
        <p:spPr>
          <a:xfrm>
            <a:off x="255181" y="1351376"/>
            <a:ext cx="8367824" cy="4524315"/>
          </a:xfrm>
          <a:prstGeom prst="rect">
            <a:avLst/>
          </a:prstGeom>
        </p:spPr>
        <p:txBody>
          <a:bodyPr wrap="square">
            <a:spAutoFit/>
          </a:bodyPr>
          <a:lstStyle/>
          <a:p>
            <a:r>
              <a:rPr lang="fr-FR"/>
              <a:t>Appelé à tort Charles ou Charles-Louis, </a:t>
            </a:r>
            <a:r>
              <a:rPr lang="fr-FR" b="1"/>
              <a:t>Pierre Beauchamp </a:t>
            </a:r>
            <a:r>
              <a:rPr lang="fr-FR"/>
              <a:t>est un danseur et maître de ballet français né à Versailles le 30 octobre </a:t>
            </a:r>
            <a:r>
              <a:rPr lang="fr-FR" b="1"/>
              <a:t>1631</a:t>
            </a:r>
            <a:r>
              <a:rPr lang="fr-FR"/>
              <a:t>, et mort à Paris en février </a:t>
            </a:r>
            <a:r>
              <a:rPr lang="fr-FR" b="1"/>
              <a:t>1705</a:t>
            </a:r>
            <a:r>
              <a:rPr lang="fr-FR"/>
              <a:t>.</a:t>
            </a:r>
          </a:p>
          <a:p>
            <a:endParaRPr lang="fr-FR"/>
          </a:p>
          <a:p>
            <a:r>
              <a:rPr lang="fr-FR"/>
              <a:t>Apparenté à une famille de maîtres de danse, Beauchamp débute à la cour de Louis XIV en 1648, dans le Ballet du dérèglement des passions. Il collabore ensuite avec Jean-Baptiste </a:t>
            </a:r>
            <a:r>
              <a:rPr lang="fr-FR" b="1"/>
              <a:t>Lully</a:t>
            </a:r>
            <a:r>
              <a:rPr lang="fr-FR"/>
              <a:t>, Marc-Antoine </a:t>
            </a:r>
            <a:r>
              <a:rPr lang="fr-FR" b="1"/>
              <a:t>Charpentier</a:t>
            </a:r>
            <a:r>
              <a:rPr lang="fr-FR"/>
              <a:t> et </a:t>
            </a:r>
            <a:r>
              <a:rPr lang="fr-FR" b="1">
                <a:solidFill>
                  <a:srgbClr val="FF0000"/>
                </a:solidFill>
              </a:rPr>
              <a:t>Molière</a:t>
            </a:r>
            <a:r>
              <a:rPr lang="fr-FR"/>
              <a:t> et invente avec eux la « </a:t>
            </a:r>
            <a:r>
              <a:rPr lang="fr-FR" b="1">
                <a:solidFill>
                  <a:srgbClr val="FF0000"/>
                </a:solidFill>
              </a:rPr>
              <a:t>comédie-ballet</a:t>
            </a:r>
            <a:r>
              <a:rPr lang="fr-FR"/>
              <a:t> » dont les meilleures illustrations sont </a:t>
            </a:r>
            <a:r>
              <a:rPr lang="fr-FR" i="1"/>
              <a:t>Le Bourgeois gentilhomme </a:t>
            </a:r>
            <a:r>
              <a:rPr lang="fr-FR"/>
              <a:t>(1670) et </a:t>
            </a:r>
            <a:r>
              <a:rPr lang="fr-FR" i="1"/>
              <a:t>Le Malade Imaginaire </a:t>
            </a:r>
            <a:r>
              <a:rPr lang="fr-FR"/>
              <a:t>(1673). Il règle aussi les danses des principaux </a:t>
            </a:r>
            <a:r>
              <a:rPr lang="fr-FR" b="1"/>
              <a:t>opéras</a:t>
            </a:r>
            <a:r>
              <a:rPr lang="fr-FR"/>
              <a:t> de Robert Cambert et Pierre Perrin pour l'</a:t>
            </a:r>
            <a:r>
              <a:rPr lang="fr-FR">
                <a:solidFill>
                  <a:srgbClr val="FF0000"/>
                </a:solidFill>
              </a:rPr>
              <a:t>Académie royale de Musique</a:t>
            </a:r>
            <a:r>
              <a:rPr lang="fr-FR"/>
              <a:t>, dont il est </a:t>
            </a:r>
            <a:r>
              <a:rPr lang="fr-FR">
                <a:solidFill>
                  <a:srgbClr val="FF0000"/>
                </a:solidFill>
              </a:rPr>
              <a:t>le premier maître de ballet</a:t>
            </a:r>
            <a:r>
              <a:rPr lang="fr-FR"/>
              <a:t>.</a:t>
            </a:r>
          </a:p>
          <a:p>
            <a:endParaRPr lang="fr-FR"/>
          </a:p>
          <a:p>
            <a:r>
              <a:rPr lang="fr-FR"/>
              <a:t>À la mort de </a:t>
            </a:r>
            <a:r>
              <a:rPr lang="fr-FR" b="1"/>
              <a:t>Lully</a:t>
            </a:r>
            <a:r>
              <a:rPr lang="fr-FR"/>
              <a:t> (1687), il travaille essentiellement pour les collèges des Jésuites. Il forme de nombreux danseurs comme Blondy, Favier et Pécour, et met au point un système d'écriture de la danse que son disciple Feuillet publiera sous son nom propre en 1700</a:t>
            </a:r>
            <a:r>
              <a:rPr lang="fr-FR"/>
              <a:t>. </a:t>
            </a:r>
            <a:r>
              <a:rPr lang="fr-FR" smtClean="0"/>
              <a:t>Codificateur </a:t>
            </a:r>
            <a:r>
              <a:rPr lang="fr-FR"/>
              <a:t>des cinq positions classiques, Beauchamp est l'une des plus grandes figures de la « belle danse » française du XVIIe siècle. </a:t>
            </a:r>
          </a:p>
        </p:txBody>
      </p:sp>
      <p:sp>
        <p:nvSpPr>
          <p:cNvPr id="7" name="Rectangle 6"/>
          <p:cNvSpPr/>
          <p:nvPr/>
        </p:nvSpPr>
        <p:spPr>
          <a:xfrm>
            <a:off x="7496612" y="6488668"/>
            <a:ext cx="4695388" cy="369332"/>
          </a:xfrm>
          <a:prstGeom prst="rect">
            <a:avLst/>
          </a:prstGeom>
        </p:spPr>
        <p:txBody>
          <a:bodyPr wrap="none">
            <a:spAutoFit/>
          </a:bodyPr>
          <a:lstStyle/>
          <a:p>
            <a:r>
              <a:rPr lang="fr-FR">
                <a:hlinkClick r:id="rId3"/>
              </a:rPr>
              <a:t>https://fr.wikipedia.org/wiki/Pierre_Beauchamp</a:t>
            </a:r>
            <a:endParaRPr lang="fr-FR"/>
          </a:p>
        </p:txBody>
      </p:sp>
    </p:spTree>
    <p:extLst>
      <p:ext uri="{BB962C8B-B14F-4D97-AF65-F5344CB8AC3E}">
        <p14:creationId xmlns:p14="http://schemas.microsoft.com/office/powerpoint/2010/main" val="2646114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1"/>
            <a:ext cx="12192000" cy="1212113"/>
          </a:xfrm>
          <a:solidFill>
            <a:srgbClr val="E4D4A3"/>
          </a:solidFill>
        </p:spPr>
        <p:txBody>
          <a:bodyPr/>
          <a:lstStyle/>
          <a:p>
            <a:r>
              <a:rPr lang="fr-FR" smtClean="0"/>
              <a:t>Marc-Antoine Charpentier</a:t>
            </a:r>
            <a:endParaRPr lang="fr-FR"/>
          </a:p>
        </p:txBody>
      </p:sp>
      <p:sp>
        <p:nvSpPr>
          <p:cNvPr id="4" name="Rectangle 3"/>
          <p:cNvSpPr/>
          <p:nvPr/>
        </p:nvSpPr>
        <p:spPr>
          <a:xfrm>
            <a:off x="0" y="1456521"/>
            <a:ext cx="8208336" cy="5401479"/>
          </a:xfrm>
          <a:prstGeom prst="rect">
            <a:avLst/>
          </a:prstGeom>
          <a:solidFill>
            <a:schemeClr val="bg1">
              <a:lumMod val="85000"/>
            </a:schemeClr>
          </a:solidFill>
        </p:spPr>
        <p:txBody>
          <a:bodyPr wrap="square">
            <a:spAutoFit/>
          </a:bodyPr>
          <a:lstStyle/>
          <a:p>
            <a:pPr algn="just"/>
            <a:r>
              <a:rPr lang="fr-FR" sz="1500"/>
              <a:t>Marc-Antoine Charpentier, né à Paris en </a:t>
            </a:r>
            <a:r>
              <a:rPr lang="fr-FR" sz="1500" b="1"/>
              <a:t>1643</a:t>
            </a:r>
            <a:r>
              <a:rPr lang="fr-FR" sz="1500"/>
              <a:t> et mort à Paris le 24 février </a:t>
            </a:r>
            <a:r>
              <a:rPr lang="fr-FR" sz="1500" b="1"/>
              <a:t>1704</a:t>
            </a:r>
            <a:r>
              <a:rPr lang="fr-FR" sz="1500"/>
              <a:t>, est un compositeur français de la période </a:t>
            </a:r>
            <a:r>
              <a:rPr lang="fr-FR" sz="1500"/>
              <a:t>baroque</a:t>
            </a:r>
            <a:r>
              <a:rPr lang="fr-FR" sz="1500" smtClean="0"/>
              <a:t>.</a:t>
            </a:r>
          </a:p>
          <a:p>
            <a:pPr algn="just"/>
            <a:endParaRPr lang="fr-FR" sz="1500"/>
          </a:p>
          <a:p>
            <a:pPr algn="just"/>
            <a:r>
              <a:rPr lang="fr-FR" sz="1500" smtClean="0"/>
              <a:t>Il </a:t>
            </a:r>
            <a:r>
              <a:rPr lang="fr-FR" sz="1500"/>
              <a:t>se rend en Italie pour faire des études de peinture, mais sous l'influence du compositeur Giacomo Carissimi il fait des études de musique à Rome. Y séjournant trois années, il restera marqué par le style italien et sera le seul en France à aborder l'oratorio.</a:t>
            </a:r>
          </a:p>
          <a:p>
            <a:pPr algn="just"/>
            <a:r>
              <a:rPr lang="fr-FR" sz="1500" smtClean="0"/>
              <a:t>En </a:t>
            </a:r>
            <a:r>
              <a:rPr lang="fr-FR" sz="1500" b="1"/>
              <a:t>1672</a:t>
            </a:r>
            <a:r>
              <a:rPr lang="fr-FR" sz="1500"/>
              <a:t>, Molière se brouilla avec </a:t>
            </a:r>
            <a:r>
              <a:rPr lang="fr-FR" sz="1500" b="1"/>
              <a:t>Lully</a:t>
            </a:r>
            <a:r>
              <a:rPr lang="fr-FR" sz="1500"/>
              <a:t>. Il proposa à </a:t>
            </a:r>
            <a:r>
              <a:rPr lang="fr-FR" sz="1500" b="1"/>
              <a:t>Charpentier</a:t>
            </a:r>
            <a:r>
              <a:rPr lang="fr-FR" sz="1500"/>
              <a:t> de remplacer ce dernier pour la musique de ses comédies-ballets au Théâtre-Français. C'est ainsi que </a:t>
            </a:r>
            <a:r>
              <a:rPr lang="fr-FR" sz="1500" b="1"/>
              <a:t>Charpentier</a:t>
            </a:r>
            <a:r>
              <a:rPr lang="fr-FR" sz="1500"/>
              <a:t> composa de la musique pour les entractes de </a:t>
            </a:r>
            <a:r>
              <a:rPr lang="fr-FR" sz="1500" i="1">
                <a:solidFill>
                  <a:srgbClr val="FF0000"/>
                </a:solidFill>
              </a:rPr>
              <a:t>Circé</a:t>
            </a:r>
            <a:r>
              <a:rPr lang="fr-FR" sz="1500"/>
              <a:t> et d'</a:t>
            </a:r>
            <a:r>
              <a:rPr lang="fr-FR" sz="1500" i="1">
                <a:solidFill>
                  <a:srgbClr val="FF0000"/>
                </a:solidFill>
              </a:rPr>
              <a:t>Andromède</a:t>
            </a:r>
            <a:r>
              <a:rPr lang="fr-FR" sz="1500"/>
              <a:t>, ainsi que des scènes chantées dans </a:t>
            </a:r>
            <a:r>
              <a:rPr lang="fr-FR" sz="1500" i="1">
                <a:solidFill>
                  <a:srgbClr val="FF0000"/>
                </a:solidFill>
              </a:rPr>
              <a:t>le Mariage forcé</a:t>
            </a:r>
            <a:r>
              <a:rPr lang="fr-FR" sz="1500"/>
              <a:t>, puis </a:t>
            </a:r>
            <a:r>
              <a:rPr lang="fr-FR" sz="1500" i="1">
                <a:solidFill>
                  <a:srgbClr val="FF0000"/>
                </a:solidFill>
              </a:rPr>
              <a:t>Le Malade imaginaire</a:t>
            </a:r>
            <a:r>
              <a:rPr lang="fr-FR" sz="1500"/>
              <a:t>.</a:t>
            </a:r>
          </a:p>
          <a:p>
            <a:pPr algn="just"/>
            <a:r>
              <a:rPr lang="fr-FR" sz="1500" smtClean="0"/>
              <a:t>À </a:t>
            </a:r>
            <a:r>
              <a:rPr lang="fr-FR" sz="1500"/>
              <a:t>la mort de Mademoiselle de Guise en 1688, Charpentier fut employé par les Jésuites dans leurs établissements parisiens. Il devient maître de musique du collège Louis-le-Grand, puis de l'église Saint-Louis, rue Saint-Antoine. C'est à cette époque qu'il composa la majeure partie de son ouvre sacrée.</a:t>
            </a:r>
          </a:p>
          <a:p>
            <a:pPr algn="just"/>
            <a:r>
              <a:rPr lang="fr-FR" sz="1500" smtClean="0"/>
              <a:t>En </a:t>
            </a:r>
            <a:r>
              <a:rPr lang="fr-FR" sz="1500"/>
              <a:t>1698, Charpentier fut nommé maître de musique des enfants de la Sainte-Chapelle du Palais.</a:t>
            </a:r>
          </a:p>
          <a:p>
            <a:pPr algn="just"/>
            <a:r>
              <a:rPr lang="fr-FR" sz="1500" smtClean="0"/>
              <a:t>Sa </a:t>
            </a:r>
            <a:r>
              <a:rPr lang="fr-FR" sz="1500"/>
              <a:t>musique tire sa substance d'un mélange des styles français et italien, auxquels elle emprunte de nombreux éléments.</a:t>
            </a:r>
          </a:p>
          <a:p>
            <a:pPr algn="just"/>
            <a:r>
              <a:rPr lang="fr-FR" sz="1500" smtClean="0"/>
              <a:t>Il </a:t>
            </a:r>
            <a:r>
              <a:rPr lang="fr-FR" sz="1500"/>
              <a:t>a composé des ouvres sacrées telles que des oratorios, des messes, des psaumes, des magnificats. Il a également composé plusieurs opéras, des sonates, préludes pour orchestre, des noëls instrumentaux.</a:t>
            </a:r>
          </a:p>
          <a:p>
            <a:pPr algn="just"/>
            <a:r>
              <a:rPr lang="fr-FR" sz="1500" smtClean="0"/>
              <a:t>Marc-Antoine </a:t>
            </a:r>
            <a:r>
              <a:rPr lang="fr-FR" sz="1500"/>
              <a:t>Charpentier fut presque complètement oublié jusqu'en 1953, lorsqu'il fut révélé par son </a:t>
            </a:r>
            <a:r>
              <a:rPr lang="fr-FR" sz="1500" i="1">
                <a:solidFill>
                  <a:srgbClr val="FF0000"/>
                </a:solidFill>
              </a:rPr>
              <a:t>Te Deum</a:t>
            </a:r>
            <a:r>
              <a:rPr lang="fr-FR" sz="1500"/>
              <a:t>, dont l'ouverture orchestrale sert d'indicatif à l'Eurovision. C'est à Carl de Nys que l'on doit la redécouverte de ce </a:t>
            </a:r>
            <a:r>
              <a:rPr lang="fr-FR" sz="1500" i="1">
                <a:solidFill>
                  <a:srgbClr val="FF0000"/>
                </a:solidFill>
              </a:rPr>
              <a:t>Te Deum</a:t>
            </a:r>
            <a:r>
              <a:rPr lang="fr-FR" sz="1500"/>
              <a:t>, qui devint également </a:t>
            </a:r>
            <a:r>
              <a:rPr lang="fr-FR" sz="1500" b="1"/>
              <a:t>l'hymne du </a:t>
            </a:r>
            <a:r>
              <a:rPr lang="fr-FR" sz="1500" b="1"/>
              <a:t>Tournoi </a:t>
            </a:r>
            <a:r>
              <a:rPr lang="fr-FR" sz="1500" b="1" smtClean="0"/>
              <a:t>des six nations</a:t>
            </a:r>
            <a:r>
              <a:rPr lang="fr-FR" sz="1500" smtClean="0"/>
              <a:t>.</a:t>
            </a:r>
            <a:endParaRPr lang="fr-FR" sz="1500"/>
          </a:p>
          <a:p>
            <a:pPr algn="just"/>
            <a:r>
              <a:rPr lang="fr-FR" sz="1500" smtClean="0"/>
              <a:t>Marc-Antoine </a:t>
            </a:r>
            <a:r>
              <a:rPr lang="fr-FR" sz="1500"/>
              <a:t>Charpentier est actuellement le compositeur baroque français le plus présent en disque et au concert.</a:t>
            </a:r>
          </a:p>
        </p:txBody>
      </p:sp>
      <p:pic>
        <p:nvPicPr>
          <p:cNvPr id="5" name="Image 4"/>
          <p:cNvPicPr>
            <a:picLocks noChangeAspect="1"/>
          </p:cNvPicPr>
          <p:nvPr/>
        </p:nvPicPr>
        <p:blipFill>
          <a:blip r:embed="rId2"/>
          <a:stretch>
            <a:fillRect/>
          </a:stretch>
        </p:blipFill>
        <p:spPr>
          <a:xfrm>
            <a:off x="8437781" y="1456520"/>
            <a:ext cx="3754220" cy="5401479"/>
          </a:xfrm>
          <a:prstGeom prst="rect">
            <a:avLst/>
          </a:prstGeom>
        </p:spPr>
      </p:pic>
    </p:spTree>
    <p:extLst>
      <p:ext uri="{BB962C8B-B14F-4D97-AF65-F5344CB8AC3E}">
        <p14:creationId xmlns:p14="http://schemas.microsoft.com/office/powerpoint/2010/main" val="677235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smtClean="0"/>
              <a:t>Vaux-Le-Vicomte – </a:t>
            </a:r>
            <a:r>
              <a:rPr lang="fr-FR" b="1" smtClean="0"/>
              <a:t>Nicolas Fouquet</a:t>
            </a:r>
            <a:endParaRPr lang="fr-FR" b="1"/>
          </a:p>
        </p:txBody>
      </p:sp>
      <p:sp>
        <p:nvSpPr>
          <p:cNvPr id="5" name="Espace réservé du contenu 4"/>
          <p:cNvSpPr>
            <a:spLocks noGrp="1"/>
          </p:cNvSpPr>
          <p:nvPr>
            <p:ph sz="half" idx="2"/>
          </p:nvPr>
        </p:nvSpPr>
        <p:spPr>
          <a:xfrm>
            <a:off x="121085" y="1887943"/>
            <a:ext cx="5401340" cy="4007255"/>
          </a:xfrm>
        </p:spPr>
        <p:txBody>
          <a:bodyPr>
            <a:noAutofit/>
          </a:bodyPr>
          <a:lstStyle/>
          <a:p>
            <a:pPr algn="just"/>
            <a:r>
              <a:rPr lang="fr-FR" sz="1600" smtClean="0"/>
              <a:t>Le château de Vaux-le-Vicomte, situé sur le territoire de la commune française de Maincy (Seine-et-Marne), à 50 km au sud-est de Paris, près de Melun est un château du XVIIe siècle (1658-1661), construit pour le surintendant des finances de Louis XIV, Nicolas Fouquet. Il appartient désormais à une branche cadette des marquis de Vogüé.</a:t>
            </a:r>
          </a:p>
          <a:p>
            <a:pPr algn="just"/>
            <a:r>
              <a:rPr lang="fr-FR" sz="1600" b="1" smtClean="0"/>
              <a:t>Fouquet</a:t>
            </a:r>
            <a:r>
              <a:rPr lang="fr-FR" sz="1600" smtClean="0"/>
              <a:t> fit appel aux meilleurs artistes de l'époque pour bâtir ce château : l'architecte Louis Le Vau, premier architecte du roi (1656), le peintre Charles Le Brun, fondateur de l'Académie de peinture (1648), le paysagiste André Le Nôtre, contrôleur général des bâtiments du roi (1657) et le maître-maçon Michel Villedo. </a:t>
            </a:r>
          </a:p>
          <a:p>
            <a:pPr algn="just"/>
            <a:r>
              <a:rPr lang="fr-FR" sz="1600" smtClean="0"/>
              <a:t>Leurs talents avaient déjà été réunis par le jeune Louis XIV pour construire des ailes au château de Vincennes en 1651-1653. Le roi refera appel à eux pour construire le château de Versailles, celui de Vaux-le-Vicomte servant alors de modèle. </a:t>
            </a:r>
          </a:p>
        </p:txBody>
      </p:sp>
      <p:pic>
        <p:nvPicPr>
          <p:cNvPr id="3" name="Image 2"/>
          <p:cNvPicPr>
            <a:picLocks noChangeAspect="1"/>
          </p:cNvPicPr>
          <p:nvPr/>
        </p:nvPicPr>
        <p:blipFill>
          <a:blip r:embed="rId2"/>
          <a:stretch>
            <a:fillRect/>
          </a:stretch>
        </p:blipFill>
        <p:spPr>
          <a:xfrm>
            <a:off x="5596856" y="1887943"/>
            <a:ext cx="6519578" cy="3906801"/>
          </a:xfrm>
          <a:prstGeom prst="rect">
            <a:avLst/>
          </a:prstGeom>
        </p:spPr>
      </p:pic>
    </p:spTree>
    <p:extLst>
      <p:ext uri="{BB962C8B-B14F-4D97-AF65-F5344CB8AC3E}">
        <p14:creationId xmlns:p14="http://schemas.microsoft.com/office/powerpoint/2010/main" val="2763950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6065" y="233386"/>
            <a:ext cx="6096000" cy="2308324"/>
          </a:xfrm>
          <a:prstGeom prst="rect">
            <a:avLst/>
          </a:prstGeom>
        </p:spPr>
        <p:txBody>
          <a:bodyPr>
            <a:spAutoFit/>
          </a:bodyPr>
          <a:lstStyle/>
          <a:p>
            <a:r>
              <a:rPr lang="fr-FR" b="1" smtClean="0"/>
              <a:t>Charles Varlet</a:t>
            </a:r>
            <a:r>
              <a:rPr lang="fr-FR" smtClean="0"/>
              <a:t>, dit </a:t>
            </a:r>
            <a:r>
              <a:rPr lang="fr-FR" b="1" smtClean="0"/>
              <a:t>La Grange</a:t>
            </a:r>
            <a:r>
              <a:rPr lang="fr-FR" smtClean="0"/>
              <a:t>, est un comédien français né en 16351 et décédé à Paris le 1er mars 1692. Camarade de scène de Molière et son successeur à la tête de la Troupe du Roi, il créa certains des principaux rôles de ses pièces, en particulier celui de Dom Juan, et tint pendant plusieurs décennies un registre de ses comptes, qui constitue un document exceptionnel sur la vie théâtrale de la seconde moitié du XVIIe siècle. </a:t>
            </a:r>
            <a:endParaRPr lang="fr-FR"/>
          </a:p>
        </p:txBody>
      </p:sp>
      <p:sp>
        <p:nvSpPr>
          <p:cNvPr id="3" name="Rectangle 2"/>
          <p:cNvSpPr/>
          <p:nvPr/>
        </p:nvSpPr>
        <p:spPr>
          <a:xfrm>
            <a:off x="326065" y="2656229"/>
            <a:ext cx="6096000" cy="3693319"/>
          </a:xfrm>
          <a:prstGeom prst="rect">
            <a:avLst/>
          </a:prstGeom>
        </p:spPr>
        <p:txBody>
          <a:bodyPr>
            <a:spAutoFit/>
          </a:bodyPr>
          <a:lstStyle/>
          <a:p>
            <a:r>
              <a:rPr lang="fr-FR" smtClean="0"/>
              <a:t>L’habitude s’est prise dès la fin du XVIIe siècle chez les historiens d’appeler </a:t>
            </a:r>
            <a:r>
              <a:rPr lang="fr-FR" b="1" smtClean="0"/>
              <a:t>troupe de Molière</a:t>
            </a:r>
            <a:r>
              <a:rPr lang="fr-FR" smtClean="0"/>
              <a:t>, par commodité, l'ensemble des comédiens et comédiennes qui, entre 1646 et 1673, et parfois pour une brève période seulement, ont partagé l’aventure théâtrale de Molière, en province d’abord, de 1646 à 1658, puis à Paris, de 1658 à 1673, dans le cadre d’une compagnie dont le titre ou la dénomination changea plusieurs fois, mais qui se prévalut toujours ou jouit expressément de la protection de grands personnages du royaume, à savoir successivement Bernard de Nogaret de La Valette, duc d'Épernon et gouverneur de Guyenne, Armand de Bourbon, prince de Conti, Philippe d’Orléans, dit Monsieur, frère unique du roi, enfin Louis XIV. </a:t>
            </a:r>
            <a:endParaRPr lang="fr-FR"/>
          </a:p>
        </p:txBody>
      </p:sp>
    </p:spTree>
    <p:extLst>
      <p:ext uri="{BB962C8B-B14F-4D97-AF65-F5344CB8AC3E}">
        <p14:creationId xmlns:p14="http://schemas.microsoft.com/office/powerpoint/2010/main" val="28307897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 y="144379"/>
            <a:ext cx="6593305" cy="1325563"/>
          </a:xfrm>
        </p:spPr>
        <p:txBody>
          <a:bodyPr>
            <a:normAutofit/>
          </a:bodyPr>
          <a:lstStyle/>
          <a:p>
            <a:pPr algn="ctr"/>
            <a:r>
              <a:rPr lang="fr-FR" smtClean="0"/>
              <a:t>Catherine de MÉDICIS </a:t>
            </a:r>
            <a:br>
              <a:rPr lang="fr-FR" smtClean="0"/>
            </a:br>
            <a:r>
              <a:rPr lang="fr-FR" smtClean="0"/>
              <a:t>(</a:t>
            </a:r>
            <a:r>
              <a:rPr lang="fr-FR" sz="2200" smtClean="0"/>
              <a:t>13 avril 1519, Florence-5 janvier 1989, Blois</a:t>
            </a:r>
            <a:r>
              <a:rPr lang="fr-FR" smtClean="0"/>
              <a:t>)</a:t>
            </a:r>
            <a:endParaRPr lang="fr-FR"/>
          </a:p>
        </p:txBody>
      </p:sp>
      <p:pic>
        <p:nvPicPr>
          <p:cNvPr id="3" name="Image 2"/>
          <p:cNvPicPr>
            <a:picLocks noChangeAspect="1"/>
          </p:cNvPicPr>
          <p:nvPr/>
        </p:nvPicPr>
        <p:blipFill>
          <a:blip r:embed="rId2"/>
          <a:stretch>
            <a:fillRect/>
          </a:stretch>
        </p:blipFill>
        <p:spPr>
          <a:xfrm>
            <a:off x="6593305" y="-1"/>
            <a:ext cx="5598695" cy="6893393"/>
          </a:xfrm>
          <a:prstGeom prst="rect">
            <a:avLst/>
          </a:prstGeom>
        </p:spPr>
      </p:pic>
    </p:spTree>
    <p:extLst>
      <p:ext uri="{BB962C8B-B14F-4D97-AF65-F5344CB8AC3E}">
        <p14:creationId xmlns:p14="http://schemas.microsoft.com/office/powerpoint/2010/main" val="2595137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cstate="print">
            <a:extLst>
              <a:ext uri="{28A0092B-C50C-407E-A947-70E740481C1C}">
                <a14:useLocalDpi xmlns:a14="http://schemas.microsoft.com/office/drawing/2010/main" val="0"/>
              </a:ext>
            </a:extLst>
          </a:blip>
          <a:srcRect l="247"/>
          <a:stretch/>
        </p:blipFill>
        <p:spPr>
          <a:xfrm>
            <a:off x="0" y="0"/>
            <a:ext cx="8893342" cy="6858000"/>
          </a:xfrm>
          <a:prstGeom prst="rect">
            <a:avLst/>
          </a:prstGeom>
        </p:spPr>
      </p:pic>
      <p:sp>
        <p:nvSpPr>
          <p:cNvPr id="3" name="Rectangle 2"/>
          <p:cNvSpPr/>
          <p:nvPr/>
        </p:nvSpPr>
        <p:spPr>
          <a:xfrm>
            <a:off x="8893342" y="12680"/>
            <a:ext cx="3298658" cy="4493538"/>
          </a:xfrm>
          <a:prstGeom prst="rect">
            <a:avLst/>
          </a:prstGeom>
        </p:spPr>
        <p:txBody>
          <a:bodyPr wrap="square">
            <a:spAutoFit/>
          </a:bodyPr>
          <a:lstStyle/>
          <a:p>
            <a:pPr algn="ctr"/>
            <a:r>
              <a:rPr lang="fr-FR" smtClean="0"/>
              <a:t>Les salles de théâtre parisiennes aux XVIIe siècle </a:t>
            </a:r>
          </a:p>
          <a:p>
            <a:pPr algn="ctr"/>
            <a:endParaRPr lang="fr-FR" smtClean="0"/>
          </a:p>
          <a:p>
            <a:r>
              <a:rPr lang="fr-FR" sz="1600" smtClean="0"/>
              <a:t>Plan de Jouvin de Rochefort, 1672.</a:t>
            </a:r>
          </a:p>
          <a:p>
            <a:r>
              <a:rPr lang="fr-FR" smtClean="0"/>
              <a:t> </a:t>
            </a:r>
          </a:p>
          <a:p>
            <a:pPr marL="342900" indent="-342900">
              <a:buAutoNum type="arabicPeriod"/>
            </a:pPr>
            <a:r>
              <a:rPr lang="fr-FR" smtClean="0"/>
              <a:t>Emplacement du jeu de paume des Métayers. </a:t>
            </a:r>
          </a:p>
          <a:p>
            <a:pPr marL="342900" indent="-342900">
              <a:buAutoNum type="arabicPeriod"/>
            </a:pPr>
            <a:r>
              <a:rPr lang="fr-FR" smtClean="0"/>
              <a:t>Emplacement du jeu de paume de la Croix noire. </a:t>
            </a:r>
          </a:p>
          <a:p>
            <a:pPr marL="342900" indent="-342900">
              <a:buAutoNum type="arabicPeriod"/>
            </a:pPr>
            <a:r>
              <a:rPr lang="fr-FR" smtClean="0"/>
              <a:t>Théâtre du Marais. </a:t>
            </a:r>
          </a:p>
          <a:p>
            <a:pPr marL="342900" indent="-342900">
              <a:buAutoNum type="arabicPeriod"/>
            </a:pPr>
            <a:r>
              <a:rPr lang="fr-FR" smtClean="0"/>
              <a:t>Hôtel de Bourgogne.</a:t>
            </a:r>
          </a:p>
          <a:p>
            <a:pPr marL="342900" indent="-342900">
              <a:buAutoNum type="arabicPeriod"/>
            </a:pPr>
            <a:r>
              <a:rPr lang="fr-FR" smtClean="0"/>
              <a:t>Emplacement du Petit-Bourbon. </a:t>
            </a:r>
          </a:p>
          <a:p>
            <a:pPr marL="342900" indent="-342900">
              <a:buAutoNum type="arabicPeriod"/>
            </a:pPr>
            <a:r>
              <a:rPr lang="fr-FR" smtClean="0"/>
              <a:t>Salle du Palais-Royal. </a:t>
            </a:r>
          </a:p>
          <a:p>
            <a:pPr marL="342900" indent="-342900">
              <a:buAutoNum type="arabicPeriod"/>
            </a:pPr>
            <a:r>
              <a:rPr lang="fr-FR" smtClean="0"/>
              <a:t>Hôtel Guénégaud. </a:t>
            </a:r>
          </a:p>
          <a:p>
            <a:pPr marL="342900" indent="-342900">
              <a:buAutoNum type="arabicPeriod"/>
            </a:pPr>
            <a:r>
              <a:rPr lang="fr-FR" smtClean="0"/>
              <a:t>Comédie-Française.</a:t>
            </a:r>
            <a:endParaRPr lang="fr-FR"/>
          </a:p>
        </p:txBody>
      </p:sp>
      <p:sp>
        <p:nvSpPr>
          <p:cNvPr id="4" name="Rectangle 3"/>
          <p:cNvSpPr/>
          <p:nvPr/>
        </p:nvSpPr>
        <p:spPr>
          <a:xfrm>
            <a:off x="8893342" y="5220444"/>
            <a:ext cx="3298658" cy="923330"/>
          </a:xfrm>
          <a:prstGeom prst="rect">
            <a:avLst/>
          </a:prstGeom>
        </p:spPr>
        <p:txBody>
          <a:bodyPr wrap="square">
            <a:spAutoFit/>
          </a:bodyPr>
          <a:lstStyle/>
          <a:p>
            <a:pPr algn="ctr"/>
            <a:r>
              <a:rPr lang="fr-FR" smtClean="0">
                <a:hlinkClick r:id="rId3"/>
              </a:rPr>
              <a:t>Plan de Jouvin de Rochefort, 1872</a:t>
            </a:r>
          </a:p>
          <a:p>
            <a:pPr algn="ctr"/>
            <a:r>
              <a:rPr lang="fr-FR" smtClean="0">
                <a:hlinkClick r:id="rId3"/>
              </a:rPr>
              <a:t>sur Gallica</a:t>
            </a:r>
            <a:endParaRPr lang="fr-FR"/>
          </a:p>
        </p:txBody>
      </p:sp>
      <p:sp>
        <p:nvSpPr>
          <p:cNvPr id="5" name="Rectangle 4"/>
          <p:cNvSpPr/>
          <p:nvPr/>
        </p:nvSpPr>
        <p:spPr>
          <a:xfrm>
            <a:off x="8773020" y="6533149"/>
            <a:ext cx="3503204" cy="307777"/>
          </a:xfrm>
          <a:prstGeom prst="rect">
            <a:avLst/>
          </a:prstGeom>
        </p:spPr>
        <p:txBody>
          <a:bodyPr wrap="square">
            <a:spAutoFit/>
          </a:bodyPr>
          <a:lstStyle/>
          <a:p>
            <a:pPr algn="ctr"/>
            <a:r>
              <a:rPr lang="fr-FR" sz="1400" smtClean="0">
                <a:hlinkClick r:id="rId4"/>
              </a:rPr>
              <a:t>https://fr.wikipedia.org/wiki/Plans_de_Paris</a:t>
            </a:r>
            <a:endParaRPr lang="fr-FR" sz="1400"/>
          </a:p>
        </p:txBody>
      </p:sp>
    </p:spTree>
    <p:extLst>
      <p:ext uri="{BB962C8B-B14F-4D97-AF65-F5344CB8AC3E}">
        <p14:creationId xmlns:p14="http://schemas.microsoft.com/office/powerpoint/2010/main" val="29191608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cstate="print">
            <a:extLst>
              <a:ext uri="{28A0092B-C50C-407E-A947-70E740481C1C}">
                <a14:useLocalDpi xmlns:a14="http://schemas.microsoft.com/office/drawing/2010/main" val="0"/>
              </a:ext>
            </a:extLst>
          </a:blip>
          <a:srcRect l="262" t="113" r="33003" b="51520"/>
          <a:stretch/>
        </p:blipFill>
        <p:spPr>
          <a:xfrm>
            <a:off x="0" y="16042"/>
            <a:ext cx="12272211" cy="6841958"/>
          </a:xfrm>
          <a:prstGeom prst="rect">
            <a:avLst/>
          </a:prstGeom>
        </p:spPr>
      </p:pic>
    </p:spTree>
    <p:extLst>
      <p:ext uri="{BB962C8B-B14F-4D97-AF65-F5344CB8AC3E}">
        <p14:creationId xmlns:p14="http://schemas.microsoft.com/office/powerpoint/2010/main" val="32358831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cstate="print">
            <a:extLst>
              <a:ext uri="{28A0092B-C50C-407E-A947-70E740481C1C}">
                <a14:useLocalDpi xmlns:a14="http://schemas.microsoft.com/office/drawing/2010/main" val="0"/>
              </a:ext>
            </a:extLst>
          </a:blip>
          <a:srcRect l="33571" b="51519"/>
          <a:stretch/>
        </p:blipFill>
        <p:spPr>
          <a:xfrm>
            <a:off x="-24064" y="0"/>
            <a:ext cx="12216063" cy="6858000"/>
          </a:xfrm>
          <a:prstGeom prst="rect">
            <a:avLst/>
          </a:prstGeom>
        </p:spPr>
      </p:pic>
    </p:spTree>
    <p:extLst>
      <p:ext uri="{BB962C8B-B14F-4D97-AF65-F5344CB8AC3E}">
        <p14:creationId xmlns:p14="http://schemas.microsoft.com/office/powerpoint/2010/main" val="3648581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8285" y="74432"/>
            <a:ext cx="4448143" cy="1052940"/>
          </a:xfrm>
        </p:spPr>
        <p:txBody>
          <a:bodyPr/>
          <a:lstStyle/>
          <a:p>
            <a:r>
              <a:rPr lang="fr-FR" smtClean="0"/>
              <a:t>Sur la médecine</a:t>
            </a:r>
            <a:endParaRPr lang="fr-FR"/>
          </a:p>
        </p:txBody>
      </p:sp>
      <p:sp>
        <p:nvSpPr>
          <p:cNvPr id="3" name="Espace réservé du contenu 2"/>
          <p:cNvSpPr>
            <a:spLocks noGrp="1"/>
          </p:cNvSpPr>
          <p:nvPr>
            <p:ph idx="1"/>
          </p:nvPr>
        </p:nvSpPr>
        <p:spPr>
          <a:xfrm>
            <a:off x="272716" y="1263620"/>
            <a:ext cx="6170610" cy="1559792"/>
          </a:xfrm>
        </p:spPr>
        <p:txBody>
          <a:bodyPr>
            <a:normAutofit lnSpcReduction="10000"/>
          </a:bodyPr>
          <a:lstStyle/>
          <a:p>
            <a:r>
              <a:rPr lang="fr-FR" sz="2000" smtClean="0"/>
              <a:t>Le Médecin volant (1659) au Louvre</a:t>
            </a:r>
          </a:p>
          <a:p>
            <a:r>
              <a:rPr lang="fr-FR" sz="2000" smtClean="0"/>
              <a:t>L’Amour médecin (1665) au château de Versailles</a:t>
            </a:r>
          </a:p>
          <a:p>
            <a:r>
              <a:rPr lang="fr-FR" sz="2000" smtClean="0"/>
              <a:t>Le Médecin malgré lui (1666) au théâtre du Palais-Royal</a:t>
            </a:r>
          </a:p>
          <a:p>
            <a:r>
              <a:rPr lang="fr-FR" sz="2000" smtClean="0"/>
              <a:t>Le Malade imaginaire (1673) au théâtre du Palais-Royal</a:t>
            </a:r>
            <a:endParaRPr lang="fr-FR" sz="2000"/>
          </a:p>
        </p:txBody>
      </p:sp>
      <p:sp>
        <p:nvSpPr>
          <p:cNvPr id="4" name="Rectangle 3"/>
          <p:cNvSpPr/>
          <p:nvPr/>
        </p:nvSpPr>
        <p:spPr>
          <a:xfrm>
            <a:off x="145119" y="3001204"/>
            <a:ext cx="6298209" cy="2031325"/>
          </a:xfrm>
          <a:prstGeom prst="rect">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a:spAutoFit/>
          </a:bodyPr>
          <a:lstStyle/>
          <a:p>
            <a:pPr algn="just"/>
            <a:r>
              <a:rPr lang="fr-FR" b="1" i="1" smtClean="0"/>
              <a:t>L'Amour médecin </a:t>
            </a:r>
            <a:r>
              <a:rPr lang="fr-FR" smtClean="0"/>
              <a:t>est une </a:t>
            </a:r>
            <a:r>
              <a:rPr lang="fr-FR" b="1" smtClean="0"/>
              <a:t>comédie-ballet</a:t>
            </a:r>
            <a:r>
              <a:rPr lang="fr-FR" smtClean="0"/>
              <a:t> en </a:t>
            </a:r>
            <a:r>
              <a:rPr lang="fr-FR" b="1" smtClean="0"/>
              <a:t>trois actes </a:t>
            </a:r>
            <a:r>
              <a:rPr lang="fr-FR" smtClean="0"/>
              <a:t>et en </a:t>
            </a:r>
            <a:r>
              <a:rPr lang="fr-FR" b="1" smtClean="0"/>
              <a:t>prose</a:t>
            </a:r>
            <a:r>
              <a:rPr lang="fr-FR" smtClean="0"/>
              <a:t> écrite par Molière sur une musique de </a:t>
            </a:r>
            <a:r>
              <a:rPr lang="fr-FR" b="1" smtClean="0"/>
              <a:t>Jean-Baptiste Lully</a:t>
            </a:r>
            <a:r>
              <a:rPr lang="fr-FR" smtClean="0"/>
              <a:t>, représentée pour la première fois au </a:t>
            </a:r>
            <a:r>
              <a:rPr lang="fr-FR" b="1" smtClean="0"/>
              <a:t>château de Versailles</a:t>
            </a:r>
            <a:r>
              <a:rPr lang="fr-FR" smtClean="0"/>
              <a:t> par ordre du Roi le </a:t>
            </a:r>
            <a:r>
              <a:rPr lang="fr-FR" b="1" smtClean="0"/>
              <a:t>14 septembre </a:t>
            </a:r>
            <a:r>
              <a:rPr lang="fr-FR" b="1" smtClean="0">
                <a:solidFill>
                  <a:srgbClr val="FF0000"/>
                </a:solidFill>
              </a:rPr>
              <a:t>1665</a:t>
            </a:r>
            <a:r>
              <a:rPr lang="fr-FR" smtClean="0"/>
              <a:t>, et donnée ensuite à Paris au </a:t>
            </a:r>
            <a:r>
              <a:rPr lang="fr-FR" b="1" smtClean="0"/>
              <a:t>Théâtre du Palais-Royal </a:t>
            </a:r>
            <a:r>
              <a:rPr lang="fr-FR" smtClean="0"/>
              <a:t>le </a:t>
            </a:r>
            <a:r>
              <a:rPr lang="fr-FR" b="1" smtClean="0"/>
              <a:t>22 septembre 1665</a:t>
            </a:r>
            <a:r>
              <a:rPr lang="fr-FR" smtClean="0"/>
              <a:t> par la </a:t>
            </a:r>
            <a:r>
              <a:rPr lang="fr-FR" b="1" smtClean="0"/>
              <a:t>troupe du Roy</a:t>
            </a:r>
            <a:r>
              <a:rPr lang="fr-FR" smtClean="0"/>
              <a:t>. Il s'agit de la première pièce mise en scène par la troupe de Molière en tant que </a:t>
            </a:r>
            <a:r>
              <a:rPr lang="fr-FR" b="1" smtClean="0"/>
              <a:t>troupe du Roy</a:t>
            </a:r>
            <a:r>
              <a:rPr lang="fr-FR" smtClean="0"/>
              <a:t>. </a:t>
            </a:r>
            <a:endParaRPr lang="fr-FR"/>
          </a:p>
        </p:txBody>
      </p:sp>
      <p:sp>
        <p:nvSpPr>
          <p:cNvPr id="5" name="Rectangle 4"/>
          <p:cNvSpPr/>
          <p:nvPr/>
        </p:nvSpPr>
        <p:spPr>
          <a:xfrm>
            <a:off x="155754" y="5211288"/>
            <a:ext cx="6287572" cy="1477328"/>
          </a:xfrm>
          <a:prstGeom prst="rect">
            <a:avLst/>
          </a:prstGeom>
          <a:solidFill>
            <a:schemeClr val="accent2">
              <a:lumMod val="20000"/>
              <a:lumOff val="80000"/>
            </a:schemeClr>
          </a:solidFill>
          <a:ln>
            <a:solidFill>
              <a:schemeClr val="accent2">
                <a:lumMod val="75000"/>
              </a:schemeClr>
            </a:solidFill>
          </a:ln>
        </p:spPr>
        <p:txBody>
          <a:bodyPr wrap="square">
            <a:spAutoFit/>
          </a:bodyPr>
          <a:lstStyle/>
          <a:p>
            <a:pPr algn="just"/>
            <a:r>
              <a:rPr lang="fr-FR" b="1" i="1" smtClean="0"/>
              <a:t>Le Malade imaginaire</a:t>
            </a:r>
            <a:r>
              <a:rPr lang="fr-FR" smtClean="0"/>
              <a:t>, dernière œuvre dramatique écrite par Molière, est une </a:t>
            </a:r>
            <a:r>
              <a:rPr lang="fr-FR" b="1" smtClean="0"/>
              <a:t>comédie-ballet</a:t>
            </a:r>
            <a:r>
              <a:rPr lang="fr-FR" smtClean="0"/>
              <a:t> en </a:t>
            </a:r>
            <a:r>
              <a:rPr lang="fr-FR" b="1" smtClean="0"/>
              <a:t>trois actes </a:t>
            </a:r>
            <a:r>
              <a:rPr lang="fr-FR" smtClean="0"/>
              <a:t>et en </a:t>
            </a:r>
            <a:r>
              <a:rPr lang="fr-FR" b="1" smtClean="0"/>
              <a:t>prose</a:t>
            </a:r>
            <a:r>
              <a:rPr lang="fr-FR" smtClean="0"/>
              <a:t>, créée le 10 février </a:t>
            </a:r>
            <a:r>
              <a:rPr lang="fr-FR" b="1" smtClean="0">
                <a:solidFill>
                  <a:srgbClr val="FF0000"/>
                </a:solidFill>
              </a:rPr>
              <a:t>1673</a:t>
            </a:r>
            <a:r>
              <a:rPr lang="fr-FR" smtClean="0"/>
              <a:t> par la </a:t>
            </a:r>
            <a:r>
              <a:rPr lang="fr-FR" b="1" smtClean="0"/>
              <a:t>Troupe du Roi </a:t>
            </a:r>
            <a:r>
              <a:rPr lang="fr-FR" smtClean="0"/>
              <a:t>sur la scène du </a:t>
            </a:r>
            <a:r>
              <a:rPr lang="fr-FR" b="1" smtClean="0"/>
              <a:t>Palais-Royal</a:t>
            </a:r>
            <a:r>
              <a:rPr lang="fr-FR" smtClean="0"/>
              <a:t> à Paris, avec une musique de scène composée par </a:t>
            </a:r>
            <a:r>
              <a:rPr lang="fr-FR" b="1" smtClean="0"/>
              <a:t>Marc-Antoine Charpentier </a:t>
            </a:r>
            <a:r>
              <a:rPr lang="fr-FR" smtClean="0"/>
              <a:t>et des ballets réglés par </a:t>
            </a:r>
            <a:r>
              <a:rPr lang="fr-FR" b="1" smtClean="0"/>
              <a:t>Pierre Beauchamp</a:t>
            </a:r>
            <a:r>
              <a:rPr lang="fr-FR" smtClean="0"/>
              <a:t>. </a:t>
            </a:r>
            <a:endParaRPr lang="fr-FR"/>
          </a:p>
        </p:txBody>
      </p:sp>
      <p:sp>
        <p:nvSpPr>
          <p:cNvPr id="6" name="Rectangle 5"/>
          <p:cNvSpPr/>
          <p:nvPr/>
        </p:nvSpPr>
        <p:spPr>
          <a:xfrm>
            <a:off x="6581556" y="1887302"/>
            <a:ext cx="5536019" cy="4801314"/>
          </a:xfrm>
          <a:prstGeom prst="rect">
            <a:avLst/>
          </a:prstGeom>
          <a:solidFill>
            <a:schemeClr val="accent4">
              <a:lumMod val="20000"/>
              <a:lumOff val="80000"/>
            </a:schemeClr>
          </a:solidFill>
          <a:ln>
            <a:solidFill>
              <a:schemeClr val="accent4">
                <a:lumMod val="75000"/>
              </a:schemeClr>
            </a:solidFill>
          </a:ln>
        </p:spPr>
        <p:txBody>
          <a:bodyPr wrap="square">
            <a:spAutoFit/>
          </a:bodyPr>
          <a:lstStyle/>
          <a:p>
            <a:pPr algn="just"/>
            <a:r>
              <a:rPr lang="fr-FR" b="1" smtClean="0"/>
              <a:t>Le Médecin malgré lui </a:t>
            </a:r>
            <a:r>
              <a:rPr lang="fr-FR" smtClean="0"/>
              <a:t>est une pièce de théâtre de Molière en trois actes de respectivement 5, 5 et 11 scènes en prose représentée pour la première fois le 6 août </a:t>
            </a:r>
            <a:r>
              <a:rPr lang="fr-FR" b="1" smtClean="0">
                <a:solidFill>
                  <a:srgbClr val="FF0000"/>
                </a:solidFill>
              </a:rPr>
              <a:t>1666</a:t>
            </a:r>
            <a:r>
              <a:rPr lang="fr-FR" smtClean="0"/>
              <a:t> au </a:t>
            </a:r>
            <a:r>
              <a:rPr lang="fr-FR" b="1" smtClean="0"/>
              <a:t>Théâtre du Palais-Royal</a:t>
            </a:r>
            <a:r>
              <a:rPr lang="fr-FR" smtClean="0"/>
              <a:t>, où elle obtint un grand succès. Au premier acte, la chanson de Sganarelle "dite de la bouteille" est de </a:t>
            </a:r>
            <a:r>
              <a:rPr lang="fr-FR" b="1" smtClean="0"/>
              <a:t>Jean-Baptiste Lully</a:t>
            </a:r>
            <a:r>
              <a:rPr lang="fr-FR" smtClean="0"/>
              <a:t>. Lors de la reprise (à une date inconnue), la musique est de </a:t>
            </a:r>
            <a:r>
              <a:rPr lang="fr-FR" b="1" smtClean="0"/>
              <a:t>Marc-Antoine Charpentier</a:t>
            </a:r>
            <a:r>
              <a:rPr lang="fr-FR" smtClean="0"/>
              <a:t>. </a:t>
            </a:r>
          </a:p>
          <a:p>
            <a:pPr algn="just"/>
            <a:r>
              <a:rPr lang="fr-FR" smtClean="0"/>
              <a:t>Reprenant des motifs issus de la </a:t>
            </a:r>
            <a:r>
              <a:rPr lang="fr-FR" b="1" smtClean="0"/>
              <a:t>comédie italienne </a:t>
            </a:r>
            <a:r>
              <a:rPr lang="fr-FR" smtClean="0"/>
              <a:t>déjà utilisés dans </a:t>
            </a:r>
            <a:r>
              <a:rPr lang="fr-FR" b="1" smtClean="0"/>
              <a:t>Le Médecin volant </a:t>
            </a:r>
            <a:r>
              <a:rPr lang="fr-FR" smtClean="0"/>
              <a:t>et </a:t>
            </a:r>
            <a:r>
              <a:rPr lang="fr-FR" b="1" smtClean="0"/>
              <a:t>L'Amour médecin</a:t>
            </a:r>
            <a:r>
              <a:rPr lang="fr-FR" smtClean="0"/>
              <a:t>, Molière y ajoute des éléments tirés de la tradition de la </a:t>
            </a:r>
            <a:r>
              <a:rPr lang="fr-FR" b="1" smtClean="0"/>
              <a:t>farce française </a:t>
            </a:r>
            <a:r>
              <a:rPr lang="fr-FR" smtClean="0"/>
              <a:t>et de celle des </a:t>
            </a:r>
            <a:r>
              <a:rPr lang="fr-FR" b="1" smtClean="0"/>
              <a:t>fabliaux du Moyen Âge</a:t>
            </a:r>
            <a:r>
              <a:rPr lang="fr-FR" smtClean="0"/>
              <a:t>. La grivoiserie de certaines situations et la parodie des pratiques médicales de l'époque, qui constituent les principaux thèmes du </a:t>
            </a:r>
            <a:r>
              <a:rPr lang="fr-FR" b="1" smtClean="0"/>
              <a:t>Médecin malgré lui</a:t>
            </a:r>
            <a:r>
              <a:rPr lang="fr-FR" smtClean="0"/>
              <a:t>, dissimulent une dénonciation du </a:t>
            </a:r>
            <a:r>
              <a:rPr lang="fr-FR" b="1" smtClean="0"/>
              <a:t>charlatanisme</a:t>
            </a:r>
            <a:r>
              <a:rPr lang="fr-FR" smtClean="0"/>
              <a:t>, une satire de la </a:t>
            </a:r>
            <a:r>
              <a:rPr lang="fr-FR" b="1" smtClean="0"/>
              <a:t>crédulité</a:t>
            </a:r>
            <a:r>
              <a:rPr lang="fr-FR" smtClean="0"/>
              <a:t>, voire une </a:t>
            </a:r>
            <a:r>
              <a:rPr lang="fr-FR" b="1" smtClean="0"/>
              <a:t>critique de la religion</a:t>
            </a:r>
            <a:r>
              <a:rPr lang="fr-FR" smtClean="0"/>
              <a:t>. </a:t>
            </a:r>
            <a:endParaRPr lang="fr-FR"/>
          </a:p>
        </p:txBody>
      </p:sp>
      <p:sp>
        <p:nvSpPr>
          <p:cNvPr id="7" name="Rectangle 6"/>
          <p:cNvSpPr/>
          <p:nvPr/>
        </p:nvSpPr>
        <p:spPr>
          <a:xfrm>
            <a:off x="6581555" y="527207"/>
            <a:ext cx="5536019" cy="1200329"/>
          </a:xfrm>
          <a:prstGeom prst="rect">
            <a:avLst/>
          </a:prstGeom>
          <a:solidFill>
            <a:schemeClr val="bg2"/>
          </a:solidFill>
          <a:ln>
            <a:solidFill>
              <a:schemeClr val="bg2">
                <a:lumMod val="25000"/>
              </a:schemeClr>
            </a:solidFill>
          </a:ln>
        </p:spPr>
        <p:txBody>
          <a:bodyPr wrap="square">
            <a:spAutoFit/>
          </a:bodyPr>
          <a:lstStyle/>
          <a:p>
            <a:r>
              <a:rPr lang="fr-FR" b="1" i="1" smtClean="0"/>
              <a:t>Le Médecin volant </a:t>
            </a:r>
            <a:r>
              <a:rPr lang="fr-FR" smtClean="0"/>
              <a:t>est une farce en </a:t>
            </a:r>
            <a:r>
              <a:rPr lang="fr-FR" smtClean="0">
                <a:solidFill>
                  <a:srgbClr val="FF0000"/>
                </a:solidFill>
              </a:rPr>
              <a:t>seize scènes </a:t>
            </a:r>
            <a:r>
              <a:rPr lang="fr-FR" smtClean="0"/>
              <a:t>composée par Molière à une date incertaine, créée </a:t>
            </a:r>
            <a:r>
              <a:rPr lang="fr-FR" b="1" smtClean="0"/>
              <a:t>le 18 avril </a:t>
            </a:r>
            <a:r>
              <a:rPr lang="fr-FR" b="1" smtClean="0">
                <a:solidFill>
                  <a:srgbClr val="FF0000"/>
                </a:solidFill>
              </a:rPr>
              <a:t>1659</a:t>
            </a:r>
            <a:r>
              <a:rPr lang="fr-FR" b="1" smtClean="0"/>
              <a:t> </a:t>
            </a:r>
            <a:r>
              <a:rPr lang="fr-FR" smtClean="0"/>
              <a:t>au </a:t>
            </a:r>
            <a:r>
              <a:rPr lang="fr-FR" b="1" smtClean="0"/>
              <a:t>Louvre</a:t>
            </a:r>
            <a:r>
              <a:rPr lang="fr-FR" smtClean="0"/>
              <a:t> et publiée pour la première fois en </a:t>
            </a:r>
            <a:r>
              <a:rPr lang="fr-FR" b="1" smtClean="0"/>
              <a:t>1819</a:t>
            </a:r>
            <a:r>
              <a:rPr lang="fr-FR" smtClean="0"/>
              <a:t> par l'érudit Emmanuel Louis Nicolas Viollet-le-Duc.</a:t>
            </a:r>
          </a:p>
        </p:txBody>
      </p:sp>
    </p:spTree>
    <p:extLst>
      <p:ext uri="{BB962C8B-B14F-4D97-AF65-F5344CB8AC3E}">
        <p14:creationId xmlns:p14="http://schemas.microsoft.com/office/powerpoint/2010/main" val="34090404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cstate="print">
            <a:extLst>
              <a:ext uri="{28A0092B-C50C-407E-A947-70E740481C1C}">
                <a14:useLocalDpi xmlns:a14="http://schemas.microsoft.com/office/drawing/2010/main" val="0"/>
              </a:ext>
            </a:extLst>
          </a:blip>
          <a:srcRect t="51349" r="33527"/>
          <a:stretch/>
        </p:blipFill>
        <p:spPr>
          <a:xfrm>
            <a:off x="0" y="-24064"/>
            <a:ext cx="12224084" cy="6882063"/>
          </a:xfrm>
          <a:prstGeom prst="rect">
            <a:avLst/>
          </a:prstGeom>
        </p:spPr>
      </p:pic>
    </p:spTree>
    <p:extLst>
      <p:ext uri="{BB962C8B-B14F-4D97-AF65-F5344CB8AC3E}">
        <p14:creationId xmlns:p14="http://schemas.microsoft.com/office/powerpoint/2010/main" val="4530749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cstate="print">
            <a:extLst>
              <a:ext uri="{28A0092B-C50C-407E-A947-70E740481C1C}">
                <a14:useLocalDpi xmlns:a14="http://schemas.microsoft.com/office/drawing/2010/main" val="0"/>
              </a:ext>
            </a:extLst>
          </a:blip>
          <a:srcRect l="33702" t="51349"/>
          <a:stretch/>
        </p:blipFill>
        <p:spPr>
          <a:xfrm>
            <a:off x="0" y="-24064"/>
            <a:ext cx="12192000" cy="6882063"/>
          </a:xfrm>
          <a:prstGeom prst="rect">
            <a:avLst/>
          </a:prstGeom>
        </p:spPr>
      </p:pic>
    </p:spTree>
    <p:extLst>
      <p:ext uri="{BB962C8B-B14F-4D97-AF65-F5344CB8AC3E}">
        <p14:creationId xmlns:p14="http://schemas.microsoft.com/office/powerpoint/2010/main" val="20822399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7885515" cy="1325563"/>
          </a:xfrm>
        </p:spPr>
        <p:txBody>
          <a:bodyPr/>
          <a:lstStyle/>
          <a:p>
            <a:pPr algn="ctr"/>
            <a:r>
              <a:rPr lang="fr-FR" smtClean="0"/>
              <a:t>l’Hôtel de Bourgogne (1548)</a:t>
            </a:r>
            <a:endParaRPr lang="fr-FR"/>
          </a:p>
        </p:txBody>
      </p:sp>
      <p:sp>
        <p:nvSpPr>
          <p:cNvPr id="3" name="Rectangle 2"/>
          <p:cNvSpPr/>
          <p:nvPr/>
        </p:nvSpPr>
        <p:spPr>
          <a:xfrm>
            <a:off x="138223" y="1139451"/>
            <a:ext cx="7644810" cy="1477328"/>
          </a:xfrm>
          <a:prstGeom prst="rect">
            <a:avLst/>
          </a:prstGeom>
        </p:spPr>
        <p:txBody>
          <a:bodyPr wrap="square">
            <a:spAutoFit/>
          </a:bodyPr>
          <a:lstStyle/>
          <a:p>
            <a:r>
              <a:rPr lang="fr-FR" b="1" smtClean="0"/>
              <a:t>L’hôtel de Bourgogne</a:t>
            </a:r>
            <a:r>
              <a:rPr lang="fr-FR" smtClean="0"/>
              <a:t>, ou </a:t>
            </a:r>
            <a:r>
              <a:rPr lang="fr-FR" b="1" smtClean="0"/>
              <a:t>hôtel d'Artois</a:t>
            </a:r>
            <a:r>
              <a:rPr lang="fr-FR" smtClean="0"/>
              <a:t>, a été jusqu'au XVIe siècle la résidence des ducs de la seconde maison capétienne de Bourgogne à Paris. Il a abrité ensuite l'un des principaux </a:t>
            </a:r>
            <a:r>
              <a:rPr lang="fr-FR" b="1" smtClean="0"/>
              <a:t>théâtres parisiens </a:t>
            </a:r>
            <a:r>
              <a:rPr lang="fr-FR" smtClean="0"/>
              <a:t>du XVIIe au XVIIIe siècle. </a:t>
            </a:r>
          </a:p>
          <a:p>
            <a:r>
              <a:rPr lang="fr-FR" smtClean="0"/>
              <a:t>La tour Jean-sans-Peur, rue Étienne-Marcel, dans le 2e arrondissement de Paris, en est le seul vestige aujourd'hui. </a:t>
            </a:r>
            <a:endParaRPr lang="fr-FR"/>
          </a:p>
        </p:txBody>
      </p:sp>
      <p:pic>
        <p:nvPicPr>
          <p:cNvPr id="4" name="Image 3"/>
          <p:cNvPicPr>
            <a:picLocks noChangeAspect="1"/>
          </p:cNvPicPr>
          <p:nvPr/>
        </p:nvPicPr>
        <p:blipFill>
          <a:blip r:embed="rId2"/>
          <a:stretch>
            <a:fillRect/>
          </a:stretch>
        </p:blipFill>
        <p:spPr>
          <a:xfrm>
            <a:off x="7885515" y="1"/>
            <a:ext cx="4406747" cy="6858000"/>
          </a:xfrm>
          <a:prstGeom prst="rect">
            <a:avLst/>
          </a:prstGeom>
        </p:spPr>
      </p:pic>
      <p:pic>
        <p:nvPicPr>
          <p:cNvPr id="5" name="Image 4"/>
          <p:cNvPicPr>
            <a:picLocks noChangeAspect="1"/>
          </p:cNvPicPr>
          <p:nvPr/>
        </p:nvPicPr>
        <p:blipFill>
          <a:blip r:embed="rId3"/>
          <a:stretch>
            <a:fillRect/>
          </a:stretch>
        </p:blipFill>
        <p:spPr>
          <a:xfrm>
            <a:off x="2441894" y="2775285"/>
            <a:ext cx="5443621" cy="4082716"/>
          </a:xfrm>
          <a:prstGeom prst="rect">
            <a:avLst/>
          </a:prstGeom>
        </p:spPr>
      </p:pic>
    </p:spTree>
    <p:extLst>
      <p:ext uri="{BB962C8B-B14F-4D97-AF65-F5344CB8AC3E}">
        <p14:creationId xmlns:p14="http://schemas.microsoft.com/office/powerpoint/2010/main" val="16863629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71691"/>
            <a:ext cx="7267575" cy="6186309"/>
          </a:xfrm>
          <a:prstGeom prst="rect">
            <a:avLst/>
          </a:prstGeom>
        </p:spPr>
        <p:txBody>
          <a:bodyPr wrap="square">
            <a:spAutoFit/>
          </a:bodyPr>
          <a:lstStyle/>
          <a:p>
            <a:pPr algn="just"/>
            <a:r>
              <a:rPr lang="fr-FR" smtClean="0"/>
              <a:t>Le </a:t>
            </a:r>
            <a:r>
              <a:rPr lang="fr-FR" b="1" smtClean="0"/>
              <a:t>30 août 1548</a:t>
            </a:r>
            <a:r>
              <a:rPr lang="fr-FR" smtClean="0"/>
              <a:t>, la </a:t>
            </a:r>
            <a:r>
              <a:rPr lang="fr-FR" i="1" smtClean="0">
                <a:solidFill>
                  <a:srgbClr val="7030A0"/>
                </a:solidFill>
              </a:rPr>
              <a:t>Confrérie de la Passion et Résurrection de nostre Sauveur et Rédempteur Jésus-Christ</a:t>
            </a:r>
            <a:r>
              <a:rPr lang="fr-FR" smtClean="0"/>
              <a:t>, fondée par le roi Charles VI en décembre 1402, acquiert un terrain au lieu-dit </a:t>
            </a:r>
            <a:r>
              <a:rPr lang="fr-FR" b="1" smtClean="0"/>
              <a:t>l'hôtel de Bourgogne</a:t>
            </a:r>
            <a:r>
              <a:rPr lang="fr-FR" smtClean="0"/>
              <a:t>. Elle y construit la même année</a:t>
            </a:r>
            <a:r>
              <a:rPr lang="fr-FR" b="1" smtClean="0"/>
              <a:t> une salle de spectacles</a:t>
            </a:r>
            <a:r>
              <a:rPr lang="fr-FR" smtClean="0"/>
              <a:t> dont l'accès principal est rue Neuve-Saint-François, tandis qu'une seconde entrée, dite porte du parterre, s'ouvre sur la rue Mauconseil (partie aujourd'hui absorbée par la rue Étienne-Marcel), pour présenter des </a:t>
            </a:r>
            <a:r>
              <a:rPr lang="fr-FR" b="1" smtClean="0"/>
              <a:t>mystères</a:t>
            </a:r>
            <a:r>
              <a:rPr lang="fr-FR" smtClean="0"/>
              <a:t>. </a:t>
            </a:r>
          </a:p>
          <a:p>
            <a:pPr algn="just"/>
            <a:r>
              <a:rPr lang="fr-FR" smtClean="0"/>
              <a:t>Mais un arrêt du Parlement </a:t>
            </a:r>
            <a:r>
              <a:rPr lang="fr-FR" b="1" smtClean="0"/>
              <a:t>défend à l’hôtel de Bourgogne de jouer des pièces religieuses </a:t>
            </a:r>
            <a:r>
              <a:rPr lang="fr-FR" smtClean="0"/>
              <a:t>; en échange, les Confrères obtiennent </a:t>
            </a:r>
            <a:r>
              <a:rPr lang="fr-FR" b="1" smtClean="0"/>
              <a:t>le monopole des représentations théâtrales profanes sur Paris</a:t>
            </a:r>
            <a:r>
              <a:rPr lang="fr-FR" smtClean="0"/>
              <a:t>, et louent leur théâtre aux troupes itinérantes ; parmi elles, les Enfants-sans-Souci et la Confrérie des sots. À l'âge de neuf ans </a:t>
            </a:r>
            <a:r>
              <a:rPr lang="fr-FR" b="1" smtClean="0"/>
              <a:t>Jean Baptiste Poquelin </a:t>
            </a:r>
            <a:r>
              <a:rPr lang="fr-FR" smtClean="0"/>
              <a:t>admirait le jeux des comédiens italiens.</a:t>
            </a:r>
          </a:p>
          <a:p>
            <a:pPr algn="just"/>
            <a:r>
              <a:rPr lang="fr-FR" smtClean="0"/>
              <a:t>Le séjour des </a:t>
            </a:r>
            <a:r>
              <a:rPr lang="fr-FR" b="1" smtClean="0">
                <a:solidFill>
                  <a:srgbClr val="0070C0"/>
                </a:solidFill>
              </a:rPr>
              <a:t>Comédiens-Italiens</a:t>
            </a:r>
            <a:r>
              <a:rPr lang="fr-FR" smtClean="0"/>
              <a:t> imposés par </a:t>
            </a:r>
            <a:r>
              <a:rPr lang="fr-FR" b="1" smtClean="0"/>
              <a:t>Catherine de Médicis </a:t>
            </a:r>
            <a:r>
              <a:rPr lang="fr-FR" smtClean="0"/>
              <a:t>en </a:t>
            </a:r>
            <a:r>
              <a:rPr lang="fr-FR" b="1" smtClean="0"/>
              <a:t>1577</a:t>
            </a:r>
            <a:r>
              <a:rPr lang="fr-FR" smtClean="0"/>
              <a:t> et le dynamisme des autres troupes obligent celle de </a:t>
            </a:r>
            <a:r>
              <a:rPr lang="fr-FR" b="1" smtClean="0"/>
              <a:t>l'hôtel de Bourgogne </a:t>
            </a:r>
            <a:r>
              <a:rPr lang="fr-FR" smtClean="0"/>
              <a:t>à se professionnaliser et à défendre son privilège. </a:t>
            </a:r>
          </a:p>
          <a:p>
            <a:pPr algn="just"/>
            <a:r>
              <a:rPr lang="fr-FR" smtClean="0"/>
              <a:t>En </a:t>
            </a:r>
            <a:r>
              <a:rPr lang="fr-FR" b="1" smtClean="0"/>
              <a:t>1599</a:t>
            </a:r>
            <a:r>
              <a:rPr lang="fr-FR" smtClean="0"/>
              <a:t>, les « </a:t>
            </a:r>
            <a:r>
              <a:rPr lang="fr-FR" b="1" smtClean="0"/>
              <a:t>Comédiens ordinaires du Roy </a:t>
            </a:r>
            <a:r>
              <a:rPr lang="fr-FR" smtClean="0"/>
              <a:t>» créés par Valleran Le Conte (avec notamment Gros-Guillaume et l'une des premières comédiennes françaises, Rachel Trepeau), prennent possession de la salle ; ils la partagent à partir de </a:t>
            </a:r>
            <a:r>
              <a:rPr lang="fr-FR" b="1" smtClean="0"/>
              <a:t>1600</a:t>
            </a:r>
            <a:r>
              <a:rPr lang="fr-FR" smtClean="0"/>
              <a:t> avec les Gelosi, première troupe italienne en résidence qui rencontre un énorme succès, suivie par plusieurs autres troupes italiennes dont celle des Comici fedeli entre </a:t>
            </a:r>
            <a:r>
              <a:rPr lang="fr-FR" b="1" smtClean="0"/>
              <a:t>1610</a:t>
            </a:r>
            <a:r>
              <a:rPr lang="fr-FR" smtClean="0"/>
              <a:t> et </a:t>
            </a:r>
            <a:r>
              <a:rPr lang="fr-FR" b="1" smtClean="0"/>
              <a:t>1623</a:t>
            </a:r>
            <a:r>
              <a:rPr lang="fr-FR" smtClean="0"/>
              <a:t>. </a:t>
            </a:r>
            <a:endParaRPr lang="fr-FR"/>
          </a:p>
        </p:txBody>
      </p:sp>
      <p:pic>
        <p:nvPicPr>
          <p:cNvPr id="4" name="Image 3"/>
          <p:cNvPicPr>
            <a:picLocks noChangeAspect="1"/>
          </p:cNvPicPr>
          <p:nvPr/>
        </p:nvPicPr>
        <p:blipFill>
          <a:blip r:embed="rId2"/>
          <a:stretch>
            <a:fillRect/>
          </a:stretch>
        </p:blipFill>
        <p:spPr>
          <a:xfrm>
            <a:off x="7267575" y="2286000"/>
            <a:ext cx="4924425" cy="4572000"/>
          </a:xfrm>
          <a:prstGeom prst="rect">
            <a:avLst/>
          </a:prstGeom>
        </p:spPr>
      </p:pic>
    </p:spTree>
    <p:extLst>
      <p:ext uri="{BB962C8B-B14F-4D97-AF65-F5344CB8AC3E}">
        <p14:creationId xmlns:p14="http://schemas.microsoft.com/office/powerpoint/2010/main" val="21233554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3732" y="0"/>
            <a:ext cx="6928752" cy="1325563"/>
          </a:xfrm>
        </p:spPr>
        <p:txBody>
          <a:bodyPr/>
          <a:lstStyle/>
          <a:p>
            <a:r>
              <a:rPr lang="fr-FR" smtClean="0"/>
              <a:t>Le théâtre du Marais</a:t>
            </a:r>
            <a:endParaRPr lang="fr-FR"/>
          </a:p>
        </p:txBody>
      </p:sp>
      <p:sp>
        <p:nvSpPr>
          <p:cNvPr id="3" name="Rectangle 2"/>
          <p:cNvSpPr/>
          <p:nvPr/>
        </p:nvSpPr>
        <p:spPr>
          <a:xfrm>
            <a:off x="329609" y="1321130"/>
            <a:ext cx="11504428" cy="3693319"/>
          </a:xfrm>
          <a:prstGeom prst="rect">
            <a:avLst/>
          </a:prstGeom>
        </p:spPr>
        <p:txBody>
          <a:bodyPr wrap="square">
            <a:spAutoFit/>
          </a:bodyPr>
          <a:lstStyle/>
          <a:p>
            <a:r>
              <a:rPr lang="fr-FR" smtClean="0"/>
              <a:t>Malgré le « monopole » de l'</a:t>
            </a:r>
            <a:r>
              <a:rPr lang="fr-FR" b="1" smtClean="0"/>
              <a:t>hôtel de Bourgogne</a:t>
            </a:r>
            <a:r>
              <a:rPr lang="fr-FR" smtClean="0"/>
              <a:t>, Montdory décide de monter son propre théâtre à Paris. Il s'installe en 1634 dans le quartier très à la mode du </a:t>
            </a:r>
            <a:r>
              <a:rPr lang="fr-FR" b="1" smtClean="0"/>
              <a:t>Marais</a:t>
            </a:r>
            <a:r>
              <a:rPr lang="fr-FR" smtClean="0"/>
              <a:t>, rue </a:t>
            </a:r>
            <a:r>
              <a:rPr lang="fr-FR" b="1" smtClean="0"/>
              <a:t>Vieille-du-Temple</a:t>
            </a:r>
            <a:r>
              <a:rPr lang="fr-FR" smtClean="0"/>
              <a:t>. Il se met ainsi en concurrence directe avec le </a:t>
            </a:r>
            <a:r>
              <a:rPr lang="fr-FR" b="1" smtClean="0"/>
              <a:t>théâtre de Bourgogne</a:t>
            </a:r>
            <a:r>
              <a:rPr lang="fr-FR" smtClean="0"/>
              <a:t>.</a:t>
            </a:r>
          </a:p>
          <a:p>
            <a:endParaRPr lang="fr-FR" smtClean="0"/>
          </a:p>
          <a:p>
            <a:r>
              <a:rPr lang="fr-FR" smtClean="0"/>
              <a:t>En 1634, il n'y a à Paris qu'une seule salle de théâtre permanente, et c'est celle de l'</a:t>
            </a:r>
            <a:r>
              <a:rPr lang="fr-FR" b="1" smtClean="0"/>
              <a:t>hôtel de Bourgogne</a:t>
            </a:r>
            <a:r>
              <a:rPr lang="fr-FR" smtClean="0"/>
              <a:t>, construite en </a:t>
            </a:r>
            <a:r>
              <a:rPr lang="fr-FR" b="1" smtClean="0"/>
              <a:t>1548</a:t>
            </a:r>
            <a:r>
              <a:rPr lang="fr-FR" smtClean="0"/>
              <a:t> par les Confrères de la Passion et louée de manière permanente </a:t>
            </a:r>
            <a:r>
              <a:rPr lang="fr-FR" b="1" smtClean="0">
                <a:solidFill>
                  <a:schemeClr val="accent2">
                    <a:lumMod val="75000"/>
                  </a:schemeClr>
                </a:solidFill>
              </a:rPr>
              <a:t>par la troupe des Comédiens du Roi</a:t>
            </a:r>
            <a:r>
              <a:rPr lang="fr-FR" smtClean="0"/>
              <a:t> depuis décembre 1629. Les acteurs Le Noir et Mondory, chefs de </a:t>
            </a:r>
            <a:r>
              <a:rPr lang="fr-FR" b="1" smtClean="0">
                <a:solidFill>
                  <a:schemeClr val="accent2">
                    <a:lumMod val="75000"/>
                  </a:schemeClr>
                </a:solidFill>
              </a:rPr>
              <a:t>la troupe dite "du prince d'Orange", </a:t>
            </a:r>
            <a:r>
              <a:rPr lang="fr-FR" smtClean="0"/>
              <a:t>qui séjournaient fréquemment à Paris avant cette date et qui sont désormais privés de la salle de l'</a:t>
            </a:r>
            <a:r>
              <a:rPr lang="fr-FR" b="1" smtClean="0"/>
              <a:t>hôtel de Bourgogne</a:t>
            </a:r>
            <a:r>
              <a:rPr lang="fr-FR" smtClean="0"/>
              <a:t>, aménagent successivement entre 1630 et le début de 1634 plusieurs </a:t>
            </a:r>
            <a:r>
              <a:rPr lang="fr-FR" b="1" smtClean="0"/>
              <a:t>jeux de paume </a:t>
            </a:r>
            <a:r>
              <a:rPr lang="fr-FR" smtClean="0"/>
              <a:t>et finissent par s'installer durablement dans un quartier alors un peu excentré mais déjà à la mode : </a:t>
            </a:r>
            <a:r>
              <a:rPr lang="fr-FR" b="1" smtClean="0"/>
              <a:t>le Marais</a:t>
            </a:r>
            <a:r>
              <a:rPr lang="fr-FR" smtClean="0"/>
              <a:t>. Les comédiens font aménager </a:t>
            </a:r>
            <a:r>
              <a:rPr lang="fr-FR" b="1" smtClean="0"/>
              <a:t>la salle du jeu de paume, rue Vieille-du-Temple</a:t>
            </a:r>
            <a:r>
              <a:rPr lang="fr-FR" smtClean="0"/>
              <a:t>, dans laquelle leurs compagnons et leurs successeurs — désormais désignés comme les comédiens de la </a:t>
            </a:r>
            <a:r>
              <a:rPr lang="fr-FR" b="1" smtClean="0"/>
              <a:t>« Troupe du Marais</a:t>
            </a:r>
            <a:r>
              <a:rPr lang="fr-FR" smtClean="0"/>
              <a:t> » — resteront jusqu'au printemps de 1673, offrant durant une quinzaine d'années une vive </a:t>
            </a:r>
            <a:r>
              <a:rPr lang="fr-FR" b="1" smtClean="0"/>
              <a:t>concurrence</a:t>
            </a:r>
            <a:r>
              <a:rPr lang="fr-FR" smtClean="0"/>
              <a:t> à l'</a:t>
            </a:r>
            <a:r>
              <a:rPr lang="fr-FR" b="1" smtClean="0"/>
              <a:t>hôtel de Bourgogne</a:t>
            </a:r>
            <a:r>
              <a:rPr lang="fr-FR" smtClean="0"/>
              <a:t>. </a:t>
            </a:r>
            <a:endParaRPr lang="fr-FR"/>
          </a:p>
        </p:txBody>
      </p:sp>
    </p:spTree>
    <p:extLst>
      <p:ext uri="{BB962C8B-B14F-4D97-AF65-F5344CB8AC3E}">
        <p14:creationId xmlns:p14="http://schemas.microsoft.com/office/powerpoint/2010/main" val="7856552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Le Petit-Bourbon</a:t>
            </a:r>
            <a:endParaRPr lang="fr-FR"/>
          </a:p>
        </p:txBody>
      </p:sp>
      <p:pic>
        <p:nvPicPr>
          <p:cNvPr id="3" name="Image 2"/>
          <p:cNvPicPr>
            <a:picLocks noChangeAspect="1"/>
          </p:cNvPicPr>
          <p:nvPr/>
        </p:nvPicPr>
        <p:blipFill>
          <a:blip r:embed="rId2"/>
          <a:stretch>
            <a:fillRect/>
          </a:stretch>
        </p:blipFill>
        <p:spPr>
          <a:xfrm>
            <a:off x="5354909" y="0"/>
            <a:ext cx="6837091" cy="6858000"/>
          </a:xfrm>
          <a:prstGeom prst="rect">
            <a:avLst/>
          </a:prstGeom>
        </p:spPr>
      </p:pic>
    </p:spTree>
    <p:extLst>
      <p:ext uri="{BB962C8B-B14F-4D97-AF65-F5344CB8AC3E}">
        <p14:creationId xmlns:p14="http://schemas.microsoft.com/office/powerpoint/2010/main" val="13348693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1386" y="87577"/>
            <a:ext cx="6177516" cy="1325563"/>
          </a:xfrm>
        </p:spPr>
        <p:txBody>
          <a:bodyPr/>
          <a:lstStyle/>
          <a:p>
            <a:pPr algn="ctr"/>
            <a:r>
              <a:rPr lang="fr-FR" smtClean="0"/>
              <a:t>Armand de Bourbon prince de Conti</a:t>
            </a:r>
            <a:endParaRPr lang="fr-FR"/>
          </a:p>
        </p:txBody>
      </p:sp>
      <p:pic>
        <p:nvPicPr>
          <p:cNvPr id="3" name="Image 2"/>
          <p:cNvPicPr>
            <a:picLocks noChangeAspect="1"/>
          </p:cNvPicPr>
          <p:nvPr/>
        </p:nvPicPr>
        <p:blipFill>
          <a:blip r:embed="rId2"/>
          <a:stretch>
            <a:fillRect/>
          </a:stretch>
        </p:blipFill>
        <p:spPr>
          <a:xfrm>
            <a:off x="6687175" y="0"/>
            <a:ext cx="5504825" cy="6961354"/>
          </a:xfrm>
          <a:prstGeom prst="rect">
            <a:avLst/>
          </a:prstGeom>
        </p:spPr>
      </p:pic>
      <p:pic>
        <p:nvPicPr>
          <p:cNvPr id="4" name="Image 3"/>
          <p:cNvPicPr>
            <a:picLocks noChangeAspect="1"/>
          </p:cNvPicPr>
          <p:nvPr/>
        </p:nvPicPr>
        <p:blipFill>
          <a:blip r:embed="rId3"/>
          <a:stretch>
            <a:fillRect/>
          </a:stretch>
        </p:blipFill>
        <p:spPr>
          <a:xfrm>
            <a:off x="-3868" y="2045656"/>
            <a:ext cx="6687175" cy="3761536"/>
          </a:xfrm>
          <a:prstGeom prst="rect">
            <a:avLst/>
          </a:prstGeom>
        </p:spPr>
      </p:pic>
      <p:sp>
        <p:nvSpPr>
          <p:cNvPr id="5" name="Rectangle 4"/>
          <p:cNvSpPr/>
          <p:nvPr/>
        </p:nvSpPr>
        <p:spPr>
          <a:xfrm>
            <a:off x="1275697" y="1690688"/>
            <a:ext cx="4565545" cy="369332"/>
          </a:xfrm>
          <a:prstGeom prst="rect">
            <a:avLst/>
          </a:prstGeom>
        </p:spPr>
        <p:txBody>
          <a:bodyPr wrap="none">
            <a:spAutoFit/>
          </a:bodyPr>
          <a:lstStyle/>
          <a:p>
            <a:r>
              <a:rPr lang="fr-FR" smtClean="0"/>
              <a:t>Bassin devant le château de la Grange des Prés</a:t>
            </a:r>
            <a:endParaRPr lang="fr-FR"/>
          </a:p>
        </p:txBody>
      </p:sp>
      <p:sp>
        <p:nvSpPr>
          <p:cNvPr id="6" name="Rectangle 5"/>
          <p:cNvSpPr/>
          <p:nvPr/>
        </p:nvSpPr>
        <p:spPr>
          <a:xfrm>
            <a:off x="0" y="5838994"/>
            <a:ext cx="6687175" cy="923330"/>
          </a:xfrm>
          <a:prstGeom prst="rect">
            <a:avLst/>
          </a:prstGeom>
        </p:spPr>
        <p:txBody>
          <a:bodyPr wrap="square">
            <a:spAutoFit/>
          </a:bodyPr>
          <a:lstStyle/>
          <a:p>
            <a:pPr algn="ctr"/>
            <a:r>
              <a:rPr lang="fr-FR" smtClean="0"/>
              <a:t>Le domaine de la Grange des Prés est un monument historique de Pézenas dans l'Hérault, en France.</a:t>
            </a:r>
          </a:p>
          <a:p>
            <a:pPr algn="ctr"/>
            <a:r>
              <a:rPr lang="fr-FR" smtClean="0"/>
              <a:t>Il possède un jardin à l’Italienne.</a:t>
            </a:r>
            <a:endParaRPr lang="fr-FR"/>
          </a:p>
        </p:txBody>
      </p:sp>
    </p:spTree>
    <p:extLst>
      <p:ext uri="{BB962C8B-B14F-4D97-AF65-F5344CB8AC3E}">
        <p14:creationId xmlns:p14="http://schemas.microsoft.com/office/powerpoint/2010/main" val="1519941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3293525" y="95271"/>
            <a:ext cx="8873888" cy="5856278"/>
          </a:xfrm>
          <a:prstGeom prst="rect">
            <a:avLst/>
          </a:prstGeom>
        </p:spPr>
      </p:pic>
      <p:sp>
        <p:nvSpPr>
          <p:cNvPr id="4" name="Rectangle 3"/>
          <p:cNvSpPr/>
          <p:nvPr/>
        </p:nvSpPr>
        <p:spPr>
          <a:xfrm>
            <a:off x="10413042" y="6415324"/>
            <a:ext cx="1754371" cy="307777"/>
          </a:xfrm>
          <a:prstGeom prst="rect">
            <a:avLst/>
          </a:prstGeom>
        </p:spPr>
        <p:txBody>
          <a:bodyPr wrap="square">
            <a:spAutoFit/>
          </a:bodyPr>
          <a:lstStyle/>
          <a:p>
            <a:pPr algn="ctr"/>
            <a:r>
              <a:rPr lang="fr-FR" sz="1400" smtClean="0">
                <a:hlinkClick r:id="rId3"/>
              </a:rPr>
              <a:t>Article du Midi Libre</a:t>
            </a:r>
            <a:endParaRPr lang="fr-FR" sz="1400"/>
          </a:p>
        </p:txBody>
      </p:sp>
      <p:sp>
        <p:nvSpPr>
          <p:cNvPr id="5" name="Rectangle 4"/>
          <p:cNvSpPr/>
          <p:nvPr/>
        </p:nvSpPr>
        <p:spPr>
          <a:xfrm>
            <a:off x="42527" y="84639"/>
            <a:ext cx="3208466" cy="5893921"/>
          </a:xfrm>
          <a:prstGeom prst="rect">
            <a:avLst/>
          </a:prstGeom>
          <a:solidFill>
            <a:schemeClr val="accent1">
              <a:lumMod val="20000"/>
              <a:lumOff val="80000"/>
            </a:schemeClr>
          </a:solidFill>
        </p:spPr>
        <p:txBody>
          <a:bodyPr wrap="square">
            <a:spAutoFit/>
          </a:bodyPr>
          <a:lstStyle/>
          <a:p>
            <a:pPr algn="ctr"/>
            <a:r>
              <a:rPr lang="fr-FR" sz="1300" b="1" smtClean="0"/>
              <a:t>Journées </a:t>
            </a:r>
            <a:r>
              <a:rPr lang="fr-FR" sz="1300" b="1" smtClean="0"/>
              <a:t>Montmorency</a:t>
            </a:r>
          </a:p>
          <a:p>
            <a:pPr algn="ctr"/>
            <a:r>
              <a:rPr lang="fr-FR" sz="1300" b="1" smtClean="0"/>
              <a:t> </a:t>
            </a:r>
          </a:p>
          <a:p>
            <a:pPr algn="just"/>
            <a:r>
              <a:rPr lang="fr-FR" sz="1300" smtClean="0"/>
              <a:t>tous </a:t>
            </a:r>
            <a:r>
              <a:rPr lang="fr-FR" sz="1300" smtClean="0"/>
              <a:t>les vendredis en juillet et août à 14h. </a:t>
            </a:r>
            <a:endParaRPr lang="fr-FR" sz="1300" smtClean="0"/>
          </a:p>
          <a:p>
            <a:pPr algn="just"/>
            <a:r>
              <a:rPr lang="fr-FR" sz="1300" i="1" smtClean="0"/>
              <a:t>Visite </a:t>
            </a:r>
            <a:r>
              <a:rPr lang="fr-FR" sz="1300" i="1" smtClean="0"/>
              <a:t>guidée de la </a:t>
            </a:r>
            <a:r>
              <a:rPr lang="fr-FR" sz="1300" b="1" i="1" smtClean="0"/>
              <a:t>Grange des Prés </a:t>
            </a:r>
            <a:r>
              <a:rPr lang="fr-FR" sz="1300" i="1" smtClean="0"/>
              <a:t>à </a:t>
            </a:r>
            <a:r>
              <a:rPr lang="fr-FR" sz="1300" b="1" i="1" smtClean="0"/>
              <a:t>Pézenas</a:t>
            </a:r>
            <a:r>
              <a:rPr lang="fr-FR" sz="1300" i="1" smtClean="0"/>
              <a:t> </a:t>
            </a:r>
            <a:endParaRPr lang="fr-FR" sz="1300" i="1" smtClean="0"/>
          </a:p>
          <a:p>
            <a:pPr algn="just"/>
            <a:endParaRPr lang="fr-FR" sz="1300" smtClean="0"/>
          </a:p>
          <a:p>
            <a:pPr algn="just"/>
            <a:r>
              <a:rPr lang="fr-FR" sz="1300" smtClean="0"/>
              <a:t>Dès le milieu du XVIe siècle, sous l'impulsion de la famille Montmorency, </a:t>
            </a:r>
            <a:r>
              <a:rPr lang="fr-FR" sz="1300" b="1" smtClean="0"/>
              <a:t>Pézenas construit peu à peu son image de capitale politique du Languedoc. </a:t>
            </a:r>
            <a:endParaRPr lang="fr-FR" sz="1300" b="1" smtClean="0"/>
          </a:p>
          <a:p>
            <a:pPr algn="just"/>
            <a:endParaRPr lang="fr-FR" sz="1300" b="1"/>
          </a:p>
          <a:p>
            <a:pPr algn="just"/>
            <a:r>
              <a:rPr lang="fr-FR" sz="1300" smtClean="0"/>
              <a:t>Henri </a:t>
            </a:r>
            <a:r>
              <a:rPr lang="fr-FR" sz="1300" smtClean="0"/>
              <a:t>Ier, délaisse le château féodal où résidait ponctuellement son père Anne et se fait construire une maison de campagne, véritable château aux portes de la ville : </a:t>
            </a:r>
            <a:r>
              <a:rPr lang="fr-FR" sz="1300" b="1" smtClean="0"/>
              <a:t>la Grange des Prés. </a:t>
            </a:r>
            <a:endParaRPr lang="fr-FR" sz="1300" b="1" smtClean="0"/>
          </a:p>
          <a:p>
            <a:pPr algn="just"/>
            <a:endParaRPr lang="fr-FR" sz="1300" b="1" smtClean="0"/>
          </a:p>
          <a:p>
            <a:pPr algn="just"/>
            <a:r>
              <a:rPr lang="fr-FR" sz="1300" smtClean="0"/>
              <a:t>Le gouverneur apporte un soin particulier à l'aménagement des </a:t>
            </a:r>
            <a:r>
              <a:rPr lang="fr-FR" sz="1300" b="1" smtClean="0"/>
              <a:t>jardins</a:t>
            </a:r>
            <a:r>
              <a:rPr lang="fr-FR" sz="1300" smtClean="0"/>
              <a:t>. </a:t>
            </a:r>
            <a:endParaRPr lang="fr-FR" sz="1300" smtClean="0"/>
          </a:p>
          <a:p>
            <a:pPr algn="just"/>
            <a:endParaRPr lang="fr-FR" sz="1300" smtClean="0"/>
          </a:p>
          <a:p>
            <a:pPr algn="just"/>
            <a:r>
              <a:rPr lang="fr-FR" sz="1300" smtClean="0"/>
              <a:t>Tour </a:t>
            </a:r>
            <a:r>
              <a:rPr lang="fr-FR" sz="1300" smtClean="0"/>
              <a:t>à tour manufacture de draps, caserne et hôpital militaire, la propriété appartient à la même famille depuis de début du XIXe siècle</a:t>
            </a:r>
            <a:r>
              <a:rPr lang="fr-FR" sz="1300" smtClean="0"/>
              <a:t>.</a:t>
            </a:r>
          </a:p>
          <a:p>
            <a:pPr algn="just"/>
            <a:endParaRPr lang="fr-FR" sz="1300" smtClean="0"/>
          </a:p>
          <a:p>
            <a:pPr algn="just"/>
            <a:r>
              <a:rPr lang="fr-FR" sz="1300" smtClean="0"/>
              <a:t>Ouverte </a:t>
            </a:r>
            <a:r>
              <a:rPr lang="fr-FR" sz="1300" smtClean="0"/>
              <a:t>pour la première fois au public, la visite des jardins permettra d'évoquer un pan du passé prestigieux de la ville de </a:t>
            </a:r>
            <a:r>
              <a:rPr lang="fr-FR" sz="1300" b="1" smtClean="0"/>
              <a:t>Pézenas</a:t>
            </a:r>
            <a:r>
              <a:rPr lang="fr-FR" sz="1300" smtClean="0"/>
              <a:t>. </a:t>
            </a:r>
            <a:endParaRPr lang="fr-FR" sz="1300"/>
          </a:p>
        </p:txBody>
      </p:sp>
    </p:spTree>
    <p:extLst>
      <p:ext uri="{BB962C8B-B14F-4D97-AF65-F5344CB8AC3E}">
        <p14:creationId xmlns:p14="http://schemas.microsoft.com/office/powerpoint/2010/main" val="36353097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2880" y="239261"/>
            <a:ext cx="7430032" cy="1200329"/>
          </a:xfrm>
          <a:prstGeom prst="rect">
            <a:avLst/>
          </a:prstGeom>
        </p:spPr>
        <p:txBody>
          <a:bodyPr wrap="square">
            <a:spAutoFit/>
          </a:bodyPr>
          <a:lstStyle/>
          <a:p>
            <a:r>
              <a:rPr lang="fr-FR" smtClean="0"/>
              <a:t>Le </a:t>
            </a:r>
            <a:r>
              <a:rPr lang="fr-FR" smtClean="0">
                <a:solidFill>
                  <a:srgbClr val="FF0000"/>
                </a:solidFill>
              </a:rPr>
              <a:t>clystère</a:t>
            </a:r>
            <a:r>
              <a:rPr lang="fr-FR" smtClean="0"/>
              <a:t> (emprunté au grec klustếr, « seringue ») est le nom anciennement donné au </a:t>
            </a:r>
            <a:r>
              <a:rPr lang="fr-FR" b="1" smtClean="0"/>
              <a:t>lavement</a:t>
            </a:r>
            <a:r>
              <a:rPr lang="fr-FR" smtClean="0"/>
              <a:t>, un traitement à base d'eau salée ou d'une potion plus complexe, très fréquemment administré dans de nombreuses indications aux </a:t>
            </a:r>
            <a:r>
              <a:rPr lang="fr-FR" smtClean="0"/>
              <a:t>XVII</a:t>
            </a:r>
            <a:r>
              <a:rPr lang="fr-FR" baseline="30000" smtClean="0"/>
              <a:t>ème</a:t>
            </a:r>
            <a:r>
              <a:rPr lang="fr-FR" smtClean="0"/>
              <a:t> </a:t>
            </a:r>
            <a:r>
              <a:rPr lang="fr-FR" smtClean="0"/>
              <a:t>et </a:t>
            </a:r>
            <a:r>
              <a:rPr lang="fr-FR" smtClean="0"/>
              <a:t>XVIII</a:t>
            </a:r>
            <a:r>
              <a:rPr lang="fr-FR" baseline="30000"/>
              <a:t>ème</a:t>
            </a:r>
            <a:r>
              <a:rPr lang="fr-FR" smtClean="0"/>
              <a:t> </a:t>
            </a:r>
            <a:r>
              <a:rPr lang="fr-FR" smtClean="0"/>
              <a:t>siècles.</a:t>
            </a:r>
            <a:endParaRPr lang="fr-FR"/>
          </a:p>
        </p:txBody>
      </p:sp>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2648" y="1439590"/>
            <a:ext cx="4248443" cy="3186332"/>
          </a:xfrm>
          <a:prstGeom prst="rect">
            <a:avLst/>
          </a:prstGeom>
        </p:spPr>
      </p:pic>
      <p:pic>
        <p:nvPicPr>
          <p:cNvPr id="6" name="Image 5"/>
          <p:cNvPicPr>
            <a:picLocks noChangeAspect="1"/>
          </p:cNvPicPr>
          <p:nvPr/>
        </p:nvPicPr>
        <p:blipFill>
          <a:blip r:embed="rId3"/>
          <a:stretch>
            <a:fillRect/>
          </a:stretch>
        </p:blipFill>
        <p:spPr>
          <a:xfrm>
            <a:off x="0" y="3976740"/>
            <a:ext cx="3841681" cy="2881260"/>
          </a:xfrm>
          <a:prstGeom prst="rect">
            <a:avLst/>
          </a:prstGeom>
        </p:spPr>
      </p:pic>
      <p:pic>
        <p:nvPicPr>
          <p:cNvPr id="2" name="Image 1"/>
          <p:cNvPicPr>
            <a:picLocks noChangeAspect="1"/>
          </p:cNvPicPr>
          <p:nvPr/>
        </p:nvPicPr>
        <p:blipFill>
          <a:blip r:embed="rId4"/>
          <a:stretch>
            <a:fillRect/>
          </a:stretch>
        </p:blipFill>
        <p:spPr>
          <a:xfrm>
            <a:off x="5021091" y="1439590"/>
            <a:ext cx="7126646" cy="5418410"/>
          </a:xfrm>
          <a:prstGeom prst="rect">
            <a:avLst/>
          </a:prstGeom>
        </p:spPr>
      </p:pic>
    </p:spTree>
    <p:extLst>
      <p:ext uri="{BB962C8B-B14F-4D97-AF65-F5344CB8AC3E}">
        <p14:creationId xmlns:p14="http://schemas.microsoft.com/office/powerpoint/2010/main" val="2258417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Le Médecin volant </a:t>
            </a:r>
            <a:endParaRPr lang="fr-FR"/>
          </a:p>
        </p:txBody>
      </p:sp>
      <p:sp>
        <p:nvSpPr>
          <p:cNvPr id="4" name="Rectangle 3"/>
          <p:cNvSpPr/>
          <p:nvPr/>
        </p:nvSpPr>
        <p:spPr>
          <a:xfrm>
            <a:off x="838200" y="1669535"/>
            <a:ext cx="4977809" cy="3970318"/>
          </a:xfrm>
          <a:prstGeom prst="rect">
            <a:avLst/>
          </a:prstGeom>
        </p:spPr>
        <p:txBody>
          <a:bodyPr wrap="square">
            <a:spAutoFit/>
          </a:bodyPr>
          <a:lstStyle/>
          <a:p>
            <a:r>
              <a:rPr lang="fr-FR" b="1" i="1" smtClean="0"/>
              <a:t>Le Médecin volant </a:t>
            </a:r>
            <a:r>
              <a:rPr lang="fr-FR" smtClean="0"/>
              <a:t>est une farce en seize scènes composée par Molière à une date incertaine, créée </a:t>
            </a:r>
            <a:r>
              <a:rPr lang="fr-FR" b="1" smtClean="0"/>
              <a:t>le 18 avril 1659 </a:t>
            </a:r>
            <a:r>
              <a:rPr lang="fr-FR" smtClean="0"/>
              <a:t>au </a:t>
            </a:r>
            <a:r>
              <a:rPr lang="fr-FR" b="1" smtClean="0"/>
              <a:t>Louvre</a:t>
            </a:r>
            <a:r>
              <a:rPr lang="fr-FR" smtClean="0"/>
              <a:t> et publiée pour la première fois en 1819 par l'érudit </a:t>
            </a:r>
            <a:r>
              <a:rPr lang="fr-FR" b="1" smtClean="0"/>
              <a:t>Emmanuel Louis Nicolas Viollet-le-Duc</a:t>
            </a:r>
            <a:r>
              <a:rPr lang="fr-FR" smtClean="0"/>
              <a:t>.</a:t>
            </a:r>
          </a:p>
          <a:p>
            <a:r>
              <a:rPr lang="fr-FR" smtClean="0"/>
              <a:t>L'intrigue des seize scènes du </a:t>
            </a:r>
            <a:r>
              <a:rPr lang="fr-FR" i="1" smtClean="0"/>
              <a:t>Médecin volant </a:t>
            </a:r>
            <a:r>
              <a:rPr lang="fr-FR" smtClean="0"/>
              <a:t>est calquée sur un schéma traditionnel italien, le thème du « medico volante » que l'on retrouve dans plusieurs pièces de la </a:t>
            </a:r>
            <a:r>
              <a:rPr lang="fr-FR" b="1" smtClean="0"/>
              <a:t>commedia dell'art</a:t>
            </a:r>
            <a:r>
              <a:rPr lang="fr-FR" smtClean="0"/>
              <a:t>e et qui est ici associé à une structure héritée de la tradition de la </a:t>
            </a:r>
            <a:r>
              <a:rPr lang="fr-FR" b="1" smtClean="0"/>
              <a:t>farce française</a:t>
            </a:r>
            <a:r>
              <a:rPr lang="fr-FR" smtClean="0"/>
              <a:t>. </a:t>
            </a:r>
          </a:p>
          <a:p>
            <a:r>
              <a:rPr lang="fr-FR" smtClean="0"/>
              <a:t>Tous les rôles, sauf le valet </a:t>
            </a:r>
            <a:r>
              <a:rPr lang="fr-FR" b="1" smtClean="0"/>
              <a:t>Gros-René</a:t>
            </a:r>
            <a:r>
              <a:rPr lang="fr-FR" smtClean="0"/>
              <a:t> (créé par </a:t>
            </a:r>
            <a:r>
              <a:rPr lang="fr-FR" b="1" smtClean="0"/>
              <a:t>Du Parc</a:t>
            </a:r>
            <a:r>
              <a:rPr lang="fr-FR" smtClean="0"/>
              <a:t>), sont des personnage types identifiables dans la tradition du théâtre comique italien. </a:t>
            </a:r>
            <a:endParaRPr lang="fr-FR"/>
          </a:p>
        </p:txBody>
      </p:sp>
    </p:spTree>
    <p:extLst>
      <p:ext uri="{BB962C8B-B14F-4D97-AF65-F5344CB8AC3E}">
        <p14:creationId xmlns:p14="http://schemas.microsoft.com/office/powerpoint/2010/main" val="28545794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97874" y="207816"/>
            <a:ext cx="6187937" cy="1325563"/>
          </a:xfrm>
        </p:spPr>
        <p:txBody>
          <a:bodyPr/>
          <a:lstStyle/>
          <a:p>
            <a:r>
              <a:rPr lang="fr-FR" smtClean="0"/>
              <a:t>L ’Amour médecin (1665)</a:t>
            </a:r>
            <a:endParaRPr lang="fr-FR"/>
          </a:p>
        </p:txBody>
      </p:sp>
      <p:sp>
        <p:nvSpPr>
          <p:cNvPr id="3" name="Espace réservé du contenu 2"/>
          <p:cNvSpPr>
            <a:spLocks noGrp="1"/>
          </p:cNvSpPr>
          <p:nvPr>
            <p:ph idx="1"/>
          </p:nvPr>
        </p:nvSpPr>
        <p:spPr>
          <a:xfrm>
            <a:off x="340243" y="1533378"/>
            <a:ext cx="11497718" cy="5218295"/>
          </a:xfrm>
        </p:spPr>
        <p:txBody>
          <a:bodyPr>
            <a:noAutofit/>
          </a:bodyPr>
          <a:lstStyle/>
          <a:p>
            <a:r>
              <a:rPr lang="fr-FR" sz="1400" b="1" smtClean="0"/>
              <a:t>Sganarelle</a:t>
            </a:r>
            <a:r>
              <a:rPr lang="fr-FR" sz="1400" smtClean="0"/>
              <a:t>, riche bourgeois veuf qui n'écoute que ses propres ambitions égoïstes, refuse de marier sa fille unique Lucinde car il serait forcé de payer une dot considérable à son gendre (qui deviendrait également l'héritier de la fortune de Sganarelle). Lucinde fait semblant d'être malade. Sganarelle fait appel à des médecins. Clitandre, amant de Lucinde, arrive déguisé en médecin. Il déclare qu'il faut faire croire à Lucinde qu'on va la marier, afin de lui remonter le moral. Sgaranelle, croyant qu'il trompe sa fille, signe un "faux" contrat de mariage entre Clitandre et Lucinde. En fait le contrat, signé devant notaire, est réel; et Sganarelle doit accepter le mariage de sa fille et payer 20,000 écus de dot. </a:t>
            </a:r>
          </a:p>
          <a:p>
            <a:r>
              <a:rPr lang="fr-FR" sz="1400" b="1" smtClean="0"/>
              <a:t>Acte I.</a:t>
            </a:r>
            <a:r>
              <a:rPr lang="fr-FR" sz="1400" smtClean="0"/>
              <a:t> Sganarelle explique à ses voisins Aminte, Lucrèce, M. Josse et M. Guillaume que sa fille Lucinde est inexplicablement déprimée. Ils lui donnent des conseils intéressés qu'il n'apprécie pas. Lucinde arrive et Sganarelle, pour lui remonter le moral, promet de lui offrir tout qu'elle voudra. Quand elle déclare qu'elle voudrait se marier, il se met en colère, ne veut rien entendre et s'en va. Plus tard, dans un monologue, Sganarelle admet que sa raison de refuser la demande de Lucinde est qu'il ne supporte pas l'idée de la donner à un autre homme, un homme qui hériterait également de la fortune de Sganarelle. Lucinde et sa suivante Lisette décident de jouer un tour à Sganarelle pour le punir de son égoïsme. À la fin de la dernière scène, Lucinde fait semblant d'être malade, obligeant Sganarelle à faire appel à des médecins. </a:t>
            </a:r>
          </a:p>
          <a:p>
            <a:r>
              <a:rPr lang="fr-FR" sz="1400" b="1" smtClean="0"/>
              <a:t>Acte II.</a:t>
            </a:r>
            <a:r>
              <a:rPr lang="fr-FR" sz="1400" smtClean="0"/>
              <a:t> Les médecins arrivent et parlent de leurs déplacements quotidiens. Tomès apprend qu'un de ses anciens patients est mort, et s'emporte contre le défunt car il n'est pas mort selon les règles. Ils admettent qu'ils se soucient plus de suivre les procédures que de sauver des vies. On fait venir Lucinde, et les médecins l'examinent. Tomès et Des Fonandrès sont en désaccord sur le traitement à suivre: le premier préconise une saignée, tandis que le second recommande l'utilisation d'un émétique. Pendant que les deux discutent âprement, Bahys et Macroton informent Sganarelle que, malgré leurs meilleurs efforts, sa fille mourra certainement; mais ils trouvent que Sganarelle pourra se consoler en sachant que sa fille sera morte selon les règles. Au désespoir, Sganarelle décide d'acheter de l'orviétan, un remède de charlatan qui est débité dans les rues. Il est sous-entendu que ce faux médicament n'a aucun effet sur Lucinde. </a:t>
            </a:r>
          </a:p>
          <a:p>
            <a:r>
              <a:rPr lang="fr-FR" sz="1400" b="1" smtClean="0"/>
              <a:t>Acte III.</a:t>
            </a:r>
            <a:r>
              <a:rPr lang="fr-FR" sz="1400" smtClean="0"/>
              <a:t> Clitandre arrive déguisé en médecin et s'occupe rapidement de Lucinde. Impressionné par ce jeune médecin, Sganarelle lui demande quelle est la mystérieuse maladie. Clitandre déclare que c'est un cas grave de dépression et que seul un mariage fictif lui remontera le moral. Il annonce qu'il va tromper Lucinde en lui faisant croire qu'elle et lui vont se marier. Sgaranelle signe un contrat de mariage qu'il croit faux et qui accorde au couple 20,000 écus de dot. Les deux amants s'en vont finir leur mariage à l'église la plus proche. Sganarelle organise une fête pour célébrer le rétablissement de Lucinde. C'est alors qu'il est informé par Lisette que Clitandre et Lucinde ont vraiment été mariés, et que c'est lui qui a été trompé. Sganarelle se met en colère et veut courir après sa fille, mais il est retenu par les fêtards; et les festivités se poursuivent dans la nuit. </a:t>
            </a:r>
            <a:endParaRPr lang="fr-FR" sz="1400"/>
          </a:p>
        </p:txBody>
      </p:sp>
      <p:sp>
        <p:nvSpPr>
          <p:cNvPr id="5" name="Rectangle 4">
            <a:hlinkClick r:id="rId2"/>
          </p:cNvPr>
          <p:cNvSpPr/>
          <p:nvPr/>
        </p:nvSpPr>
        <p:spPr>
          <a:xfrm>
            <a:off x="10090047" y="685931"/>
            <a:ext cx="1747914" cy="369332"/>
          </a:xfrm>
          <a:prstGeom prst="rect">
            <a:avLst/>
          </a:prstGeom>
        </p:spPr>
        <p:txBody>
          <a:bodyPr wrap="none">
            <a:spAutoFit/>
          </a:bodyPr>
          <a:lstStyle/>
          <a:p>
            <a:r>
              <a:rPr lang="fr-FR" smtClean="0">
                <a:hlinkClick r:id="rId2"/>
              </a:rPr>
              <a:t>Le texte complet</a:t>
            </a:r>
            <a:endParaRPr lang="fr-FR"/>
          </a:p>
        </p:txBody>
      </p:sp>
    </p:spTree>
    <p:extLst>
      <p:ext uri="{BB962C8B-B14F-4D97-AF65-F5344CB8AC3E}">
        <p14:creationId xmlns:p14="http://schemas.microsoft.com/office/powerpoint/2010/main" val="36460712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28241"/>
            <a:ext cx="12114459" cy="1325563"/>
          </a:xfrm>
        </p:spPr>
        <p:txBody>
          <a:bodyPr/>
          <a:lstStyle/>
          <a:p>
            <a:r>
              <a:rPr lang="fr-FR" smtClean="0"/>
              <a:t>L’Amour médecin, extrait </a:t>
            </a:r>
            <a:endParaRPr lang="fr-FR"/>
          </a:p>
        </p:txBody>
      </p:sp>
      <p:pic>
        <p:nvPicPr>
          <p:cNvPr id="4" name="Aa75UADat84"/>
          <p:cNvPicPr>
            <a:picLocks noRot="1" noChangeAspect="1"/>
          </p:cNvPicPr>
          <p:nvPr>
            <a:videoFile r:link="rId1"/>
          </p:nvPr>
        </p:nvPicPr>
        <p:blipFill rotWithShape="1">
          <a:blip r:embed="rId3"/>
          <a:srcRect t="12006" b="10999"/>
          <a:stretch/>
        </p:blipFill>
        <p:spPr>
          <a:xfrm>
            <a:off x="1731146" y="1498182"/>
            <a:ext cx="8167456" cy="5215438"/>
          </a:xfrm>
          <a:prstGeom prst="rect">
            <a:avLst/>
          </a:prstGeom>
        </p:spPr>
      </p:pic>
    </p:spTree>
    <p:extLst>
      <p:ext uri="{BB962C8B-B14F-4D97-AF65-F5344CB8AC3E}">
        <p14:creationId xmlns:p14="http://schemas.microsoft.com/office/powerpoint/2010/main" val="1836114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2"/>
            <a:ext cx="12192001" cy="7109639"/>
          </a:xfrm>
          <a:prstGeom prst="rect">
            <a:avLst/>
          </a:prstGeom>
        </p:spPr>
        <p:txBody>
          <a:bodyPr wrap="square" numCol="3">
            <a:spAutoFit/>
          </a:bodyPr>
          <a:lstStyle/>
          <a:p>
            <a:pPr algn="ctr"/>
            <a:r>
              <a:rPr lang="fr-FR" sz="1200" b="1" i="1" smtClean="0"/>
              <a:t>Acte II, </a:t>
            </a:r>
            <a:r>
              <a:rPr lang="fr-FR" sz="1200" smtClean="0">
                <a:solidFill>
                  <a:schemeClr val="accent1">
                    <a:lumMod val="75000"/>
                  </a:schemeClr>
                </a:solidFill>
              </a:rPr>
              <a:t>Scène </a:t>
            </a:r>
            <a:r>
              <a:rPr lang="fr-FR" sz="1200">
                <a:solidFill>
                  <a:schemeClr val="accent1">
                    <a:lumMod val="75000"/>
                  </a:schemeClr>
                </a:solidFill>
              </a:rPr>
              <a:t>4</a:t>
            </a:r>
          </a:p>
          <a:p>
            <a:r>
              <a:rPr lang="fr-FR" sz="1200" i="1" smtClean="0">
                <a:solidFill>
                  <a:srgbClr val="7030A0"/>
                </a:solidFill>
              </a:rPr>
              <a:t>Sganarelle, Lisette.</a:t>
            </a:r>
          </a:p>
          <a:p>
            <a:r>
              <a:rPr lang="fr-FR" sz="1200" b="1" smtClean="0"/>
              <a:t>Lisette</a:t>
            </a:r>
          </a:p>
          <a:p>
            <a:r>
              <a:rPr lang="fr-FR" sz="1200" smtClean="0"/>
              <a:t>Monsieur, allégresse ! allégresse !</a:t>
            </a:r>
          </a:p>
          <a:p>
            <a:r>
              <a:rPr lang="fr-FR" sz="1200" b="1" smtClean="0"/>
              <a:t>Sganarelle</a:t>
            </a:r>
          </a:p>
          <a:p>
            <a:r>
              <a:rPr lang="fr-FR" sz="1200" smtClean="0"/>
              <a:t>Qu’est-ce ?</a:t>
            </a:r>
          </a:p>
          <a:p>
            <a:r>
              <a:rPr lang="fr-FR" sz="1200" b="1" smtClean="0"/>
              <a:t>Lisette</a:t>
            </a:r>
          </a:p>
          <a:p>
            <a:r>
              <a:rPr lang="fr-FR" sz="1200" smtClean="0"/>
              <a:t>Réjouissez-vous.</a:t>
            </a:r>
          </a:p>
          <a:p>
            <a:r>
              <a:rPr lang="fr-FR" sz="1200" b="1" smtClean="0"/>
              <a:t>Sganarelle</a:t>
            </a:r>
          </a:p>
          <a:p>
            <a:r>
              <a:rPr lang="fr-FR" sz="1200" smtClean="0"/>
              <a:t>De quoi ?</a:t>
            </a:r>
          </a:p>
          <a:p>
            <a:r>
              <a:rPr lang="fr-FR" sz="1200" b="1" smtClean="0"/>
              <a:t>Lisette</a:t>
            </a:r>
          </a:p>
          <a:p>
            <a:r>
              <a:rPr lang="fr-FR" sz="1200" smtClean="0"/>
              <a:t>Réjouissez-vous, vous dis-je.</a:t>
            </a:r>
          </a:p>
          <a:p>
            <a:r>
              <a:rPr lang="fr-FR" sz="1200" b="1" smtClean="0"/>
              <a:t>Sganarelle</a:t>
            </a:r>
          </a:p>
          <a:p>
            <a:r>
              <a:rPr lang="fr-FR" sz="1200" smtClean="0"/>
              <a:t>Dis-moi donc ce que c’est, et puis je me réjouirai peut-être.</a:t>
            </a:r>
          </a:p>
          <a:p>
            <a:r>
              <a:rPr lang="fr-FR" sz="1200" b="1" smtClean="0"/>
              <a:t>Lisette</a:t>
            </a:r>
          </a:p>
          <a:p>
            <a:r>
              <a:rPr lang="fr-FR" sz="1200" smtClean="0"/>
              <a:t>Non : je veux que vous vous réjouissiez auparavant : que vous chantiez, que vous dansiez.</a:t>
            </a:r>
          </a:p>
          <a:p>
            <a:r>
              <a:rPr lang="fr-FR" sz="1200" b="1" smtClean="0"/>
              <a:t>Sganarelle</a:t>
            </a:r>
          </a:p>
          <a:p>
            <a:r>
              <a:rPr lang="fr-FR" sz="1200" smtClean="0"/>
              <a:t>Sur quoi ?</a:t>
            </a:r>
          </a:p>
          <a:p>
            <a:r>
              <a:rPr lang="fr-FR" sz="1200" b="1" smtClean="0"/>
              <a:t>Lisette</a:t>
            </a:r>
          </a:p>
          <a:p>
            <a:r>
              <a:rPr lang="fr-FR" sz="1200" smtClean="0"/>
              <a:t>Sur ma parole.</a:t>
            </a:r>
          </a:p>
          <a:p>
            <a:r>
              <a:rPr lang="fr-FR" sz="1200" b="1" smtClean="0"/>
              <a:t>Sganarelle</a:t>
            </a:r>
          </a:p>
          <a:p>
            <a:r>
              <a:rPr lang="fr-FR" sz="1200" smtClean="0"/>
              <a:t>Allons donc, la lera la la, la lera la. Que diable !</a:t>
            </a:r>
          </a:p>
          <a:p>
            <a:r>
              <a:rPr lang="fr-FR" sz="1200" b="1" smtClean="0"/>
              <a:t>Lisette</a:t>
            </a:r>
          </a:p>
          <a:p>
            <a:r>
              <a:rPr lang="fr-FR" sz="1200" smtClean="0"/>
              <a:t>Monsieur, votre fille est guérie.</a:t>
            </a:r>
          </a:p>
          <a:p>
            <a:r>
              <a:rPr lang="fr-FR" sz="1200" b="1" smtClean="0"/>
              <a:t>Sganarelle</a:t>
            </a:r>
          </a:p>
          <a:p>
            <a:r>
              <a:rPr lang="fr-FR" sz="1200" smtClean="0"/>
              <a:t>Ma fille est guérie !</a:t>
            </a:r>
          </a:p>
          <a:p>
            <a:r>
              <a:rPr lang="fr-FR" sz="1200" b="1" smtClean="0"/>
              <a:t>Lisette</a:t>
            </a:r>
          </a:p>
          <a:p>
            <a:r>
              <a:rPr lang="fr-FR" sz="1200" smtClean="0"/>
              <a:t>Oui, je vous amène un médecin : mais un médecin d’importance, qui fait des cures merveilleuses, et qui se moque des autres médecins.</a:t>
            </a:r>
          </a:p>
          <a:p>
            <a:r>
              <a:rPr lang="fr-FR" sz="1200" b="1" smtClean="0"/>
              <a:t>Sganarelle</a:t>
            </a:r>
          </a:p>
          <a:p>
            <a:r>
              <a:rPr lang="fr-FR" sz="1200" smtClean="0"/>
              <a:t>Où est-il ?</a:t>
            </a:r>
          </a:p>
          <a:p>
            <a:r>
              <a:rPr lang="fr-FR" sz="1200" b="1" smtClean="0"/>
              <a:t>Lisette</a:t>
            </a:r>
          </a:p>
          <a:p>
            <a:r>
              <a:rPr lang="fr-FR" sz="1200" smtClean="0"/>
              <a:t>Je vais le faire entrer.</a:t>
            </a:r>
          </a:p>
          <a:p>
            <a:r>
              <a:rPr lang="fr-FR" sz="1200" b="1" smtClean="0"/>
              <a:t>Sganarelle</a:t>
            </a:r>
          </a:p>
          <a:p>
            <a:r>
              <a:rPr lang="fr-FR" sz="1200" smtClean="0"/>
              <a:t>Il faut voir si celui-ci fera plus que les autres.</a:t>
            </a:r>
          </a:p>
          <a:p>
            <a:endParaRPr lang="fr-FR" sz="1200" smtClean="0"/>
          </a:p>
          <a:p>
            <a:pPr algn="ctr"/>
            <a:r>
              <a:rPr lang="fr-FR" sz="1200" smtClean="0">
                <a:solidFill>
                  <a:schemeClr val="accent1">
                    <a:lumMod val="75000"/>
                  </a:schemeClr>
                </a:solidFill>
              </a:rPr>
              <a:t>Scène 5</a:t>
            </a:r>
            <a:endParaRPr lang="fr-FR" sz="1200" smtClean="0"/>
          </a:p>
          <a:p>
            <a:r>
              <a:rPr lang="fr-FR" sz="1200" i="1" smtClean="0">
                <a:solidFill>
                  <a:srgbClr val="7030A0"/>
                </a:solidFill>
              </a:rPr>
              <a:t>Clitandre en habit de médecin, Sganarelle, Lisette.</a:t>
            </a:r>
          </a:p>
          <a:p>
            <a:r>
              <a:rPr lang="fr-FR" sz="1200" b="1" smtClean="0"/>
              <a:t>Lisette</a:t>
            </a:r>
          </a:p>
          <a:p>
            <a:r>
              <a:rPr lang="fr-FR" sz="1200" smtClean="0"/>
              <a:t>Le voici.</a:t>
            </a:r>
          </a:p>
          <a:p>
            <a:r>
              <a:rPr lang="fr-FR" sz="1200" b="1" smtClean="0"/>
              <a:t>Sganarelle</a:t>
            </a:r>
          </a:p>
          <a:p>
            <a:r>
              <a:rPr lang="fr-FR" sz="1200" smtClean="0"/>
              <a:t>Voilà un médecin qui a la barbe bien jeune.</a:t>
            </a:r>
          </a:p>
          <a:p>
            <a:r>
              <a:rPr lang="fr-FR" sz="1200" b="1" smtClean="0"/>
              <a:t>Lisette</a:t>
            </a:r>
          </a:p>
          <a:p>
            <a:r>
              <a:rPr lang="fr-FR" sz="1200" smtClean="0"/>
              <a:t>La science ne se mesure pas à la barbe ; et ce n’est pas par le menton qu’il est habile.</a:t>
            </a:r>
          </a:p>
          <a:p>
            <a:r>
              <a:rPr lang="fr-FR" sz="1200" b="1" smtClean="0"/>
              <a:t>Sganarelle</a:t>
            </a:r>
          </a:p>
          <a:p>
            <a:r>
              <a:rPr lang="fr-FR" sz="1200" smtClean="0"/>
              <a:t>Monsieur, on m’a dit que vous aviez des remèdes admirables, pour faire aller à la selle.</a:t>
            </a:r>
          </a:p>
          <a:p>
            <a:r>
              <a:rPr lang="fr-FR" sz="1200" b="1" smtClean="0"/>
              <a:t>Clitandre</a:t>
            </a:r>
          </a:p>
          <a:p>
            <a:r>
              <a:rPr lang="fr-FR" sz="1200" smtClean="0"/>
              <a:t>Monsieur, mes remèdes sont différents de ceux des autres : ils ont l’émétique, les saignées, les médecines et les lavements : mais moi, je guéris par des paroles, par des sons, par des lettres, par des talismans, et par des anneaux constellés.</a:t>
            </a:r>
          </a:p>
          <a:p>
            <a:r>
              <a:rPr lang="fr-FR" sz="1200" b="1" smtClean="0"/>
              <a:t>Lisette</a:t>
            </a:r>
          </a:p>
          <a:p>
            <a:r>
              <a:rPr lang="fr-FR" sz="1200" smtClean="0"/>
              <a:t>Que vous ai-je dit ?</a:t>
            </a:r>
          </a:p>
          <a:p>
            <a:r>
              <a:rPr lang="fr-FR" sz="1200" b="1" smtClean="0"/>
              <a:t>Sganarelle</a:t>
            </a:r>
          </a:p>
          <a:p>
            <a:r>
              <a:rPr lang="fr-FR" sz="1200" smtClean="0"/>
              <a:t>Voilà un grand homme !</a:t>
            </a:r>
          </a:p>
          <a:p>
            <a:r>
              <a:rPr lang="fr-FR" sz="1200" b="1" smtClean="0"/>
              <a:t>Lisette</a:t>
            </a:r>
          </a:p>
          <a:p>
            <a:r>
              <a:rPr lang="fr-FR" sz="1200" smtClean="0"/>
              <a:t>Monsieur, comme votre fille est là toute habillée dans une chaise, je vais la faire passer ici.</a:t>
            </a:r>
          </a:p>
          <a:p>
            <a:r>
              <a:rPr lang="fr-FR" sz="1200" b="1" smtClean="0"/>
              <a:t>Sganarelle</a:t>
            </a:r>
          </a:p>
          <a:p>
            <a:r>
              <a:rPr lang="fr-FR" sz="1200" smtClean="0"/>
              <a:t>Oui, fais.</a:t>
            </a:r>
          </a:p>
          <a:p>
            <a:r>
              <a:rPr lang="fr-FR" sz="1200" b="1" smtClean="0"/>
              <a:t>Clitandre</a:t>
            </a:r>
            <a:r>
              <a:rPr lang="fr-FR" sz="1200" smtClean="0"/>
              <a:t>,</a:t>
            </a:r>
            <a:r>
              <a:rPr lang="fr-FR" sz="1200" smtClean="0">
                <a:solidFill>
                  <a:srgbClr val="7030A0"/>
                </a:solidFill>
              </a:rPr>
              <a:t> </a:t>
            </a:r>
            <a:r>
              <a:rPr lang="fr-FR" sz="1200" i="1" smtClean="0">
                <a:solidFill>
                  <a:srgbClr val="7030A0"/>
                </a:solidFill>
              </a:rPr>
              <a:t>tâtant le pouls à Sganarelle</a:t>
            </a:r>
            <a:r>
              <a:rPr lang="fr-FR" sz="1200" smtClean="0">
                <a:solidFill>
                  <a:srgbClr val="7030A0"/>
                </a:solidFill>
              </a:rPr>
              <a:t>.</a:t>
            </a:r>
          </a:p>
          <a:p>
            <a:r>
              <a:rPr lang="fr-FR" sz="1200" smtClean="0"/>
              <a:t>Votre fille est bien malade.</a:t>
            </a:r>
          </a:p>
          <a:p>
            <a:r>
              <a:rPr lang="fr-FR" sz="1200" b="1" smtClean="0"/>
              <a:t>Sganarelle</a:t>
            </a:r>
          </a:p>
          <a:p>
            <a:r>
              <a:rPr lang="fr-FR" sz="1200" smtClean="0"/>
              <a:t>Vous connaissez cela ici ?</a:t>
            </a:r>
          </a:p>
          <a:p>
            <a:r>
              <a:rPr lang="fr-FR" sz="1200" b="1" smtClean="0"/>
              <a:t>Clitandre</a:t>
            </a:r>
          </a:p>
          <a:p>
            <a:r>
              <a:rPr lang="fr-FR" sz="1200" smtClean="0"/>
              <a:t>Oui, par la sympathie qu’il y a entre le père et la fille.</a:t>
            </a:r>
          </a:p>
          <a:p>
            <a:endParaRPr lang="fr-FR" sz="1200" smtClean="0"/>
          </a:p>
          <a:p>
            <a:pPr algn="ctr"/>
            <a:endParaRPr lang="fr-FR" sz="1200" smtClean="0">
              <a:solidFill>
                <a:schemeClr val="accent1">
                  <a:lumMod val="75000"/>
                </a:schemeClr>
              </a:solidFill>
            </a:endParaRPr>
          </a:p>
          <a:p>
            <a:pPr algn="ctr"/>
            <a:endParaRPr lang="fr-FR" sz="1200">
              <a:solidFill>
                <a:schemeClr val="accent1">
                  <a:lumMod val="75000"/>
                </a:schemeClr>
              </a:solidFill>
            </a:endParaRPr>
          </a:p>
          <a:p>
            <a:pPr algn="ctr"/>
            <a:endParaRPr lang="fr-FR" sz="1200" smtClean="0">
              <a:solidFill>
                <a:schemeClr val="accent1">
                  <a:lumMod val="75000"/>
                </a:schemeClr>
              </a:solidFill>
            </a:endParaRPr>
          </a:p>
          <a:p>
            <a:pPr algn="ctr"/>
            <a:endParaRPr lang="fr-FR" sz="1200" smtClean="0">
              <a:solidFill>
                <a:schemeClr val="accent1">
                  <a:lumMod val="75000"/>
                </a:schemeClr>
              </a:solidFill>
            </a:endParaRPr>
          </a:p>
          <a:p>
            <a:pPr algn="ctr"/>
            <a:endParaRPr lang="fr-FR" sz="1200" smtClean="0">
              <a:solidFill>
                <a:schemeClr val="accent1">
                  <a:lumMod val="75000"/>
                </a:schemeClr>
              </a:solidFill>
            </a:endParaRPr>
          </a:p>
          <a:p>
            <a:pPr algn="ctr"/>
            <a:r>
              <a:rPr lang="fr-FR" sz="1200" smtClean="0">
                <a:solidFill>
                  <a:schemeClr val="accent1">
                    <a:lumMod val="75000"/>
                  </a:schemeClr>
                </a:solidFill>
              </a:rPr>
              <a:t>Scène 6</a:t>
            </a:r>
            <a:endParaRPr lang="fr-FR" sz="1200" smtClean="0">
              <a:solidFill>
                <a:srgbClr val="7030A0"/>
              </a:solidFill>
            </a:endParaRPr>
          </a:p>
          <a:p>
            <a:r>
              <a:rPr lang="fr-FR" sz="1200" i="1" smtClean="0">
                <a:solidFill>
                  <a:srgbClr val="7030A0"/>
                </a:solidFill>
              </a:rPr>
              <a:t>Lucinde, Lisette, Sganarelle, Clitandre.</a:t>
            </a:r>
          </a:p>
          <a:p>
            <a:r>
              <a:rPr lang="fr-FR" sz="1200" b="1" smtClean="0"/>
              <a:t>Lisette</a:t>
            </a:r>
          </a:p>
          <a:p>
            <a:r>
              <a:rPr lang="fr-FR" sz="1200" smtClean="0"/>
              <a:t>Tenez, Monsieur, voilà une chaise auprès d’elle. Allons, laissez-les là tous deux.</a:t>
            </a:r>
          </a:p>
          <a:p>
            <a:r>
              <a:rPr lang="fr-FR" sz="1200" b="1" smtClean="0"/>
              <a:t>Sganarelle</a:t>
            </a:r>
          </a:p>
          <a:p>
            <a:r>
              <a:rPr lang="fr-FR" sz="1200" smtClean="0"/>
              <a:t>Pourquoi ? Je veux demeurer là.</a:t>
            </a:r>
          </a:p>
          <a:p>
            <a:r>
              <a:rPr lang="fr-FR" sz="1200" b="1" smtClean="0"/>
              <a:t>Lisette</a:t>
            </a:r>
          </a:p>
          <a:p>
            <a:r>
              <a:rPr lang="fr-FR" sz="1200" smtClean="0"/>
              <a:t>Vous moquez-vous ? Il faut s’éloigner : un médecin a cent choses à demander, qu’il n’est pas honnête qu’un homme entende. </a:t>
            </a:r>
          </a:p>
          <a:p>
            <a:r>
              <a:rPr lang="fr-FR" sz="1200" b="1" smtClean="0"/>
              <a:t>Clitandre</a:t>
            </a:r>
            <a:r>
              <a:rPr lang="fr-FR" sz="1200" smtClean="0"/>
              <a:t>, </a:t>
            </a:r>
            <a:r>
              <a:rPr lang="fr-FR" sz="1200" i="1" smtClean="0">
                <a:solidFill>
                  <a:srgbClr val="7030A0"/>
                </a:solidFill>
              </a:rPr>
              <a:t>parlant à Lucinde à part</a:t>
            </a:r>
            <a:r>
              <a:rPr lang="fr-FR" sz="1200" smtClean="0">
                <a:solidFill>
                  <a:srgbClr val="7030A0"/>
                </a:solidFill>
              </a:rPr>
              <a:t>.</a:t>
            </a:r>
            <a:br>
              <a:rPr lang="fr-FR" sz="1200" smtClean="0">
                <a:solidFill>
                  <a:srgbClr val="7030A0"/>
                </a:solidFill>
              </a:rPr>
            </a:br>
            <a:r>
              <a:rPr lang="fr-FR" sz="1200" smtClean="0"/>
              <a:t>Ah ! Madame, que le ravissement où je me trouve est grand ! et que je sais peu par où vous commencer mon discours. Tant que je ne vous ai parlé que des yeux, j’avais, ce me semblait, cent choses à vous dire : et maintenant que j’ai la liberté de vous parler de la façon que je souhaitais, je demeure interdit : et la grande joie où je suis, étouffe toutes mes paroles. </a:t>
            </a:r>
          </a:p>
          <a:p>
            <a:r>
              <a:rPr lang="fr-FR" sz="1200" b="1" smtClean="0"/>
              <a:t>Lucinde</a:t>
            </a:r>
            <a:r>
              <a:rPr lang="fr-FR" sz="1200" smtClean="0"/>
              <a:t/>
            </a:r>
            <a:br>
              <a:rPr lang="fr-FR" sz="1200" smtClean="0"/>
            </a:br>
            <a:r>
              <a:rPr lang="fr-FR" sz="1200" smtClean="0"/>
              <a:t>Je puis vous dire la même chose, et je sens comme vous des mouvements de joie qui m’empêchent de pouvoir parler. </a:t>
            </a:r>
          </a:p>
          <a:p>
            <a:r>
              <a:rPr lang="fr-FR" sz="1200" b="1" smtClean="0"/>
              <a:t>Clitandre</a:t>
            </a:r>
            <a:r>
              <a:rPr lang="fr-FR" sz="1200" smtClean="0"/>
              <a:t/>
            </a:r>
            <a:br>
              <a:rPr lang="fr-FR" sz="1200" smtClean="0"/>
            </a:br>
            <a:r>
              <a:rPr lang="fr-FR" sz="1200" smtClean="0"/>
              <a:t>Ah, Madame ! que je serais heureux ! s’il était vrai que vous sentissiez tout ce que je sens, et qu’il me fût permis de juger de votre âme par la mienne. Mais, Madame, puis-je au moins croire que ce soit à vous à qui je doive la pensée de cet heureux stratagème, qui me fait jouir de votre présence ? </a:t>
            </a:r>
          </a:p>
          <a:p>
            <a:r>
              <a:rPr lang="fr-FR" sz="1200" b="1" smtClean="0"/>
              <a:t>Lucinde</a:t>
            </a:r>
            <a:r>
              <a:rPr lang="fr-FR" sz="1200" smtClean="0"/>
              <a:t/>
            </a:r>
            <a:br>
              <a:rPr lang="fr-FR" sz="1200" smtClean="0"/>
            </a:br>
            <a:r>
              <a:rPr lang="fr-FR" sz="1200" smtClean="0"/>
              <a:t>Si vous ne m’en devez pas la pensée, vous m’êtes redevable, au moins d’en avoir approuvé la proposition avec beaucoup de joie. </a:t>
            </a:r>
          </a:p>
          <a:p>
            <a:r>
              <a:rPr lang="fr-FR" sz="1200" b="1" smtClean="0"/>
              <a:t>Sganarelle</a:t>
            </a:r>
            <a:r>
              <a:rPr lang="fr-FR" sz="1200" smtClean="0"/>
              <a:t>, </a:t>
            </a:r>
            <a:r>
              <a:rPr lang="fr-FR" sz="1200" i="1" smtClean="0">
                <a:solidFill>
                  <a:srgbClr val="7030A0"/>
                </a:solidFill>
              </a:rPr>
              <a:t>à Lisette</a:t>
            </a:r>
            <a:r>
              <a:rPr lang="fr-FR" sz="1200" smtClean="0">
                <a:solidFill>
                  <a:srgbClr val="7030A0"/>
                </a:solidFill>
              </a:rPr>
              <a:t>.</a:t>
            </a:r>
            <a:br>
              <a:rPr lang="fr-FR" sz="1200" smtClean="0">
                <a:solidFill>
                  <a:srgbClr val="7030A0"/>
                </a:solidFill>
              </a:rPr>
            </a:br>
            <a:r>
              <a:rPr lang="fr-FR" sz="1200" smtClean="0"/>
              <a:t>Il me semble qu’il lui parle de bien près. </a:t>
            </a:r>
          </a:p>
          <a:p>
            <a:r>
              <a:rPr lang="fr-FR" sz="1200" b="1" smtClean="0"/>
              <a:t>Lisette</a:t>
            </a:r>
            <a:r>
              <a:rPr lang="fr-FR" sz="1200" smtClean="0"/>
              <a:t>, </a:t>
            </a:r>
            <a:r>
              <a:rPr lang="fr-FR" sz="1200" i="1" smtClean="0">
                <a:solidFill>
                  <a:srgbClr val="7030A0"/>
                </a:solidFill>
              </a:rPr>
              <a:t>à Sganarelle</a:t>
            </a:r>
            <a:r>
              <a:rPr lang="fr-FR" sz="1200" smtClean="0">
                <a:solidFill>
                  <a:srgbClr val="7030A0"/>
                </a:solidFill>
              </a:rPr>
              <a:t>.</a:t>
            </a:r>
            <a:br>
              <a:rPr lang="fr-FR" sz="1200" smtClean="0">
                <a:solidFill>
                  <a:srgbClr val="7030A0"/>
                </a:solidFill>
              </a:rPr>
            </a:br>
            <a:r>
              <a:rPr lang="fr-FR" sz="1200" smtClean="0"/>
              <a:t>C’est qu’il observe sa physionomie, et tous les traits de son visage. </a:t>
            </a:r>
          </a:p>
          <a:p>
            <a:r>
              <a:rPr lang="fr-FR" sz="1200" b="1" smtClean="0"/>
              <a:t>Clitandre</a:t>
            </a:r>
            <a:r>
              <a:rPr lang="fr-FR" sz="1200" smtClean="0"/>
              <a:t>, </a:t>
            </a:r>
            <a:r>
              <a:rPr lang="fr-FR" sz="1200" i="1" smtClean="0">
                <a:solidFill>
                  <a:srgbClr val="7030A0"/>
                </a:solidFill>
              </a:rPr>
              <a:t>à Lucinde</a:t>
            </a:r>
            <a:r>
              <a:rPr lang="fr-FR" sz="1200" smtClean="0">
                <a:solidFill>
                  <a:srgbClr val="7030A0"/>
                </a:solidFill>
              </a:rPr>
              <a:t>.</a:t>
            </a:r>
            <a:br>
              <a:rPr lang="fr-FR" sz="1200" smtClean="0">
                <a:solidFill>
                  <a:srgbClr val="7030A0"/>
                </a:solidFill>
              </a:rPr>
            </a:br>
            <a:r>
              <a:rPr lang="fr-FR" sz="1200" smtClean="0"/>
              <a:t>Serez-vous constante, Madame, dans ces bontés que vous me témoignez ? </a:t>
            </a:r>
            <a:endParaRPr lang="fr-FR" sz="1200"/>
          </a:p>
        </p:txBody>
      </p:sp>
    </p:spTree>
    <p:extLst>
      <p:ext uri="{BB962C8B-B14F-4D97-AF65-F5344CB8AC3E}">
        <p14:creationId xmlns:p14="http://schemas.microsoft.com/office/powerpoint/2010/main" val="21767117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6968475" cy="1325563"/>
          </a:xfrm>
        </p:spPr>
        <p:txBody>
          <a:bodyPr/>
          <a:lstStyle/>
          <a:p>
            <a:r>
              <a:rPr lang="fr-FR" smtClean="0"/>
              <a:t>Le Médecin malgré lui (1666)</a:t>
            </a:r>
            <a:endParaRPr lang="fr-FR"/>
          </a:p>
        </p:txBody>
      </p:sp>
      <p:sp>
        <p:nvSpPr>
          <p:cNvPr id="3" name="Espace réservé du contenu 2"/>
          <p:cNvSpPr>
            <a:spLocks noGrp="1"/>
          </p:cNvSpPr>
          <p:nvPr>
            <p:ph idx="1"/>
          </p:nvPr>
        </p:nvSpPr>
        <p:spPr>
          <a:xfrm>
            <a:off x="0" y="1325563"/>
            <a:ext cx="6761747" cy="5504196"/>
          </a:xfrm>
        </p:spPr>
        <p:txBody>
          <a:bodyPr/>
          <a:lstStyle/>
          <a:p>
            <a:r>
              <a:rPr lang="fr-FR" smtClean="0"/>
              <a:t>https://www.theatre-des-varietes.fr/spectacles/le-medecin-malgre-lui/</a:t>
            </a:r>
            <a:endParaRPr lang="fr-FR"/>
          </a:p>
        </p:txBody>
      </p:sp>
      <p:pic>
        <p:nvPicPr>
          <p:cNvPr id="4" name="Image 3"/>
          <p:cNvPicPr>
            <a:picLocks noChangeAspect="1"/>
          </p:cNvPicPr>
          <p:nvPr/>
        </p:nvPicPr>
        <p:blipFill>
          <a:blip r:embed="rId2"/>
          <a:stretch>
            <a:fillRect/>
          </a:stretch>
        </p:blipFill>
        <p:spPr>
          <a:xfrm>
            <a:off x="6968475" y="0"/>
            <a:ext cx="5223525" cy="6829759"/>
          </a:xfrm>
          <a:prstGeom prst="rect">
            <a:avLst/>
          </a:prstGeom>
        </p:spPr>
      </p:pic>
    </p:spTree>
    <p:extLst>
      <p:ext uri="{BB962C8B-B14F-4D97-AF65-F5344CB8AC3E}">
        <p14:creationId xmlns:p14="http://schemas.microsoft.com/office/powerpoint/2010/main" val="16285935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Le Malade imaginaire (1673)</a:t>
            </a:r>
            <a:endParaRPr lang="fr-FR"/>
          </a:p>
        </p:txBody>
      </p:sp>
      <p:sp>
        <p:nvSpPr>
          <p:cNvPr id="3" name="Espace réservé du contenu 2"/>
          <p:cNvSpPr>
            <a:spLocks noGrp="1"/>
          </p:cNvSpPr>
          <p:nvPr>
            <p:ph idx="1"/>
          </p:nvPr>
        </p:nvSpPr>
        <p:spPr>
          <a:xfrm>
            <a:off x="838200" y="1825625"/>
            <a:ext cx="5959642" cy="4351338"/>
          </a:xfrm>
        </p:spPr>
        <p:txBody>
          <a:bodyPr/>
          <a:lstStyle/>
          <a:p>
            <a:r>
              <a:rPr lang="fr-FR" smtClean="0"/>
              <a:t>La pièce, en audio</a:t>
            </a:r>
          </a:p>
          <a:p>
            <a:r>
              <a:rPr lang="fr-FR" smtClean="0">
                <a:hlinkClick r:id="rId2"/>
              </a:rPr>
              <a:t>https://www.youtube.com/watch?v=pYW3B4Hn00s</a:t>
            </a:r>
            <a:endParaRPr lang="fr-FR" smtClean="0"/>
          </a:p>
          <a:p>
            <a:r>
              <a:rPr lang="fr-FR" smtClean="0"/>
              <a:t>La pièce, jouée :</a:t>
            </a:r>
          </a:p>
          <a:p>
            <a:r>
              <a:rPr lang="fr-FR" smtClean="0">
                <a:hlinkClick r:id="rId3"/>
              </a:rPr>
              <a:t>https://www.youtube.com/watch?v=t1QZcELI3j4</a:t>
            </a:r>
            <a:endParaRPr lang="fr-FR" smtClean="0"/>
          </a:p>
          <a:p>
            <a:endParaRPr lang="fr-FR"/>
          </a:p>
        </p:txBody>
      </p:sp>
      <p:pic>
        <p:nvPicPr>
          <p:cNvPr id="4" name="Image 3"/>
          <p:cNvPicPr>
            <a:picLocks noChangeAspect="1"/>
          </p:cNvPicPr>
          <p:nvPr/>
        </p:nvPicPr>
        <p:blipFill>
          <a:blip r:embed="rId4"/>
          <a:stretch>
            <a:fillRect/>
          </a:stretch>
        </p:blipFill>
        <p:spPr>
          <a:xfrm>
            <a:off x="7496969" y="273461"/>
            <a:ext cx="4592514" cy="6331871"/>
          </a:xfrm>
          <a:prstGeom prst="rect">
            <a:avLst/>
          </a:prstGeom>
        </p:spPr>
      </p:pic>
    </p:spTree>
    <p:extLst>
      <p:ext uri="{BB962C8B-B14F-4D97-AF65-F5344CB8AC3E}">
        <p14:creationId xmlns:p14="http://schemas.microsoft.com/office/powerpoint/2010/main" val="2517696682"/>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319</TotalTime>
  <Words>3945</Words>
  <Application>Microsoft Office PowerPoint</Application>
  <PresentationFormat>Grand écran</PresentationFormat>
  <Paragraphs>195</Paragraphs>
  <Slides>27</Slides>
  <Notes>0</Notes>
  <HiddenSlides>0</HiddenSlides>
  <MMClips>1</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27</vt:i4>
      </vt:variant>
    </vt:vector>
  </HeadingPairs>
  <TitlesOfParts>
    <vt:vector size="31" baseType="lpstr">
      <vt:lpstr>Arial</vt:lpstr>
      <vt:lpstr>Calibri</vt:lpstr>
      <vt:lpstr>Calibri Light</vt:lpstr>
      <vt:lpstr>Thème Office</vt:lpstr>
      <vt:lpstr>Le Malade imaginaire</vt:lpstr>
      <vt:lpstr>Sur la médecine</vt:lpstr>
      <vt:lpstr>Présentation PowerPoint</vt:lpstr>
      <vt:lpstr>Le Médecin volant </vt:lpstr>
      <vt:lpstr>L ’Amour médecin (1665)</vt:lpstr>
      <vt:lpstr>L’Amour médecin, extrait </vt:lpstr>
      <vt:lpstr>Présentation PowerPoint</vt:lpstr>
      <vt:lpstr>Le Médecin malgré lui (1666)</vt:lpstr>
      <vt:lpstr>Le Malade imaginaire (1673)</vt:lpstr>
      <vt:lpstr>Jean-Baptiste Lully (1632-1687)</vt:lpstr>
      <vt:lpstr>La Comédie-Ballet</vt:lpstr>
      <vt:lpstr>Pierre Beauchamp</vt:lpstr>
      <vt:lpstr>Marc-Antoine Charpentier</vt:lpstr>
      <vt:lpstr>Vaux-Le-Vicomte – Nicolas Fouquet</vt:lpstr>
      <vt:lpstr>Présentation PowerPoint</vt:lpstr>
      <vt:lpstr>Catherine de MÉDICIS  (13 avril 1519, Florence-5 janvier 1989, Blois)</vt:lpstr>
      <vt:lpstr>Présentation PowerPoint</vt:lpstr>
      <vt:lpstr>Présentation PowerPoint</vt:lpstr>
      <vt:lpstr>Présentation PowerPoint</vt:lpstr>
      <vt:lpstr>Présentation PowerPoint</vt:lpstr>
      <vt:lpstr>Présentation PowerPoint</vt:lpstr>
      <vt:lpstr>l’Hôtel de Bourgogne (1548)</vt:lpstr>
      <vt:lpstr>Présentation PowerPoint</vt:lpstr>
      <vt:lpstr>Le théâtre du Marais</vt:lpstr>
      <vt:lpstr>Le Petit-Bourbon</vt:lpstr>
      <vt:lpstr>Armand de Bourbon prince de Conti</vt:lpstr>
      <vt:lpstr>Présentation PowerPoint</vt:lpstr>
    </vt:vector>
  </TitlesOfParts>
  <Company>HSH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 Malade imaginaire</dc:title>
  <dc:creator>Collège les Pins</dc:creator>
  <cp:lastModifiedBy>Collège les Pins</cp:lastModifiedBy>
  <cp:revision>30</cp:revision>
  <dcterms:created xsi:type="dcterms:W3CDTF">2021-11-19T07:35:00Z</dcterms:created>
  <dcterms:modified xsi:type="dcterms:W3CDTF">2022-06-23T18:25:07Z</dcterms:modified>
</cp:coreProperties>
</file>